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58" r:id="rId2"/>
    <p:sldId id="264" r:id="rId3"/>
    <p:sldId id="275" r:id="rId4"/>
    <p:sldId id="298" r:id="rId5"/>
    <p:sldId id="276" r:id="rId6"/>
    <p:sldId id="277" r:id="rId7"/>
    <p:sldId id="291" r:id="rId8"/>
    <p:sldId id="300" r:id="rId9"/>
    <p:sldId id="296" r:id="rId10"/>
    <p:sldId id="293" r:id="rId11"/>
    <p:sldId id="280" r:id="rId12"/>
    <p:sldId id="297" r:id="rId13"/>
    <p:sldId id="294" r:id="rId14"/>
    <p:sldId id="278" r:id="rId15"/>
    <p:sldId id="279" r:id="rId16"/>
    <p:sldId id="295" r:id="rId17"/>
    <p:sldId id="282" r:id="rId18"/>
    <p:sldId id="283" r:id="rId19"/>
    <p:sldId id="267"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Comic Sans MS" panose="030F0702030302020204" pitchFamily="66" charset="0"/>
      <p:regular r:id="rId27"/>
      <p:bold r:id="rId28"/>
      <p:italic r:id="rId29"/>
      <p:boldItalic r:id="rId30"/>
    </p:embeddedFont>
    <p:embeddedFont>
      <p:font typeface="Twinkl" panose="020B060402020202020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Lear" initials="ML" lastIdx="2" clrIdx="0">
    <p:extLst>
      <p:ext uri="{19B8F6BF-5375-455C-9EA6-DF929625EA0E}">
        <p15:presenceInfo xmlns:p15="http://schemas.microsoft.com/office/powerpoint/2012/main" userId="Mrs Le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D33"/>
    <a:srgbClr val="F08215"/>
    <a:srgbClr val="E5C800"/>
    <a:srgbClr val="00A8E7"/>
    <a:srgbClr val="4DB1E3"/>
    <a:srgbClr val="8C368C"/>
    <a:srgbClr val="CC4794"/>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83181" autoAdjust="0"/>
  </p:normalViewPr>
  <p:slideViewPr>
    <p:cSldViewPr snapToGrid="0" showGuides="1">
      <p:cViewPr varScale="1">
        <p:scale>
          <a:sx n="90" d="100"/>
          <a:sy n="90" d="100"/>
        </p:scale>
        <p:origin x="1386" y="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4</a:t>
            </a:fld>
            <a:endParaRPr lang="en-GB"/>
          </a:p>
        </p:txBody>
      </p:sp>
    </p:spTree>
    <p:extLst>
      <p:ext uri="{BB962C8B-B14F-4D97-AF65-F5344CB8AC3E}">
        <p14:creationId xmlns:p14="http://schemas.microsoft.com/office/powerpoint/2010/main" val="418874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9</a:t>
            </a:fld>
            <a:endParaRPr lang="en-GB"/>
          </a:p>
        </p:txBody>
      </p:sp>
    </p:spTree>
    <p:extLst>
      <p:ext uri="{BB962C8B-B14F-4D97-AF65-F5344CB8AC3E}">
        <p14:creationId xmlns:p14="http://schemas.microsoft.com/office/powerpoint/2010/main" val="414263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dirty="0">
                <a:latin typeface="Comic Sans MS" pitchFamily="66" charset="0"/>
              </a:rPr>
              <a:t>Put on/take off your coat. </a:t>
            </a:r>
          </a:p>
          <a:p>
            <a:pPr eaLnBrk="1" hangingPunct="1">
              <a:defRPr/>
            </a:pPr>
            <a:r>
              <a:rPr lang="en-GB" dirty="0">
                <a:latin typeface="Comic Sans MS" pitchFamily="66" charset="0"/>
              </a:rPr>
              <a:t>Put on/take off your jumper/</a:t>
            </a:r>
            <a:r>
              <a:rPr lang="en-GB" dirty="0" err="1">
                <a:latin typeface="Comic Sans MS" pitchFamily="66" charset="0"/>
              </a:rPr>
              <a:t>cardie</a:t>
            </a:r>
            <a:r>
              <a:rPr lang="en-GB" dirty="0">
                <a:latin typeface="Comic Sans MS" pitchFamily="66" charset="0"/>
              </a:rPr>
              <a:t>.  </a:t>
            </a:r>
          </a:p>
          <a:p>
            <a:pPr eaLnBrk="1" hangingPunct="1">
              <a:defRPr/>
            </a:pPr>
            <a:r>
              <a:rPr lang="en-GB" dirty="0">
                <a:latin typeface="Comic Sans MS" pitchFamily="66" charset="0"/>
              </a:rPr>
              <a:t>Begin to take care of own belongings.  </a:t>
            </a:r>
          </a:p>
          <a:p>
            <a:pPr eaLnBrk="1" hangingPunct="1">
              <a:defRPr/>
            </a:pPr>
            <a:r>
              <a:rPr lang="en-GB" dirty="0">
                <a:latin typeface="Comic Sans MS" pitchFamily="66" charset="0"/>
              </a:rPr>
              <a:t>Use a knife &amp; fork.  Drink from a cup.  </a:t>
            </a:r>
          </a:p>
          <a:p>
            <a:pPr eaLnBrk="1" hangingPunct="1">
              <a:defRPr/>
            </a:pPr>
            <a:r>
              <a:rPr lang="en-GB" dirty="0">
                <a:latin typeface="Comic Sans MS" pitchFamily="66" charset="0"/>
              </a:rPr>
              <a:t>Use the toilet independently.  </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211229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16</a:t>
            </a:fld>
            <a:endParaRPr lang="en-GB"/>
          </a:p>
        </p:txBody>
      </p:sp>
    </p:spTree>
    <p:extLst>
      <p:ext uri="{BB962C8B-B14F-4D97-AF65-F5344CB8AC3E}">
        <p14:creationId xmlns:p14="http://schemas.microsoft.com/office/powerpoint/2010/main" val="99017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17</a:t>
            </a:fld>
            <a:endParaRPr lang="en-GB"/>
          </a:p>
        </p:txBody>
      </p:sp>
    </p:spTree>
    <p:extLst>
      <p:ext uri="{BB962C8B-B14F-4D97-AF65-F5344CB8AC3E}">
        <p14:creationId xmlns:p14="http://schemas.microsoft.com/office/powerpoint/2010/main" val="3558093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896810/EYFS_Early_Adopter_Framework.pdf" TargetMode="External"/><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www.gov.uk/early-years-foundation-stage"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hyperlink" Target="http://help.evidence.me/parent-share/" TargetMode="External"/><Relationship Id="rId5" Type="http://schemas.openxmlformats.org/officeDocument/2006/relationships/image" Target="../media/image31.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hyperlink" Target="https://www.hassellschool.org/parents/ptf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https://www.hassellschool.org/our-school/happy-times-care-club" TargetMode="External"/><Relationship Id="rId4" Type="http://schemas.openxmlformats.org/officeDocument/2006/relationships/image" Target="../media/image22.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bbc.co.uk/cbeebies/curations/starting-school-curatio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11.jpe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clivemark.co.uk/schoolwear" TargetMode="External"/><Relationship Id="rId3" Type="http://schemas.openxmlformats.org/officeDocument/2006/relationships/image" Target="../media/image8.png"/><Relationship Id="rId7" Type="http://schemas.openxmlformats.org/officeDocument/2006/relationships/hyperlink" Target="https://www.smartacademyuniform.co.uk/" TargetMode="Externa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hyperlink" Target="https://hassellschool.org/parents/uniform" TargetMode="External"/><Relationship Id="rId5" Type="http://schemas.openxmlformats.org/officeDocument/2006/relationships/image" Target="../media/image10.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1.jpeg"/><Relationship Id="rId4" Type="http://schemas.openxmlformats.org/officeDocument/2006/relationships/hyperlink" Target="https://www.hassellschool.org/parents/school-lunch-men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442" y="2386746"/>
            <a:ext cx="681458" cy="738844"/>
          </a:xfrm>
          <a:prstGeom prst="rect">
            <a:avLst/>
          </a:prstGeom>
        </p:spPr>
      </p:pic>
      <p:sp>
        <p:nvSpPr>
          <p:cNvPr id="5" name="Rectangle 4">
            <a:extLst>
              <a:ext uri="{FF2B5EF4-FFF2-40B4-BE49-F238E27FC236}">
                <a16:creationId xmlns:a16="http://schemas.microsoft.com/office/drawing/2014/main" id="{8DDBE24A-746E-48A3-8D4B-457235A7B861}"/>
              </a:ext>
            </a:extLst>
          </p:cNvPr>
          <p:cNvSpPr/>
          <p:nvPr/>
        </p:nvSpPr>
        <p:spPr>
          <a:xfrm>
            <a:off x="2259171" y="3912165"/>
            <a:ext cx="4572000" cy="646331"/>
          </a:xfrm>
          <a:prstGeom prst="rect">
            <a:avLst/>
          </a:prstGeom>
        </p:spPr>
        <p:txBody>
          <a:bodyPr>
            <a:spAutoFit/>
          </a:bodyPr>
          <a:lstStyle/>
          <a:p>
            <a:pPr algn="ctr"/>
            <a:r>
              <a:rPr lang="en-US" b="1" dirty="0">
                <a:ln/>
              </a:rPr>
              <a:t>September</a:t>
            </a:r>
          </a:p>
          <a:p>
            <a:pPr algn="ctr"/>
            <a:r>
              <a:rPr lang="en-US" b="1" dirty="0">
                <a:ln/>
              </a:rPr>
              <a:t>2022</a:t>
            </a: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we will learn in Reception class</a:t>
            </a:r>
          </a:p>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r>
              <a:rPr lang="en-GB" sz="1600" dirty="0">
                <a:solidFill>
                  <a:schemeClr val="tx1"/>
                </a:solidFill>
              </a:rPr>
              <a:t> </a:t>
            </a:r>
          </a:p>
        </p:txBody>
      </p:sp>
      <p:grpSp>
        <p:nvGrpSpPr>
          <p:cNvPr id="9" name="Group 8"/>
          <p:cNvGrpSpPr/>
          <p:nvPr/>
        </p:nvGrpSpPr>
        <p:grpSpPr>
          <a:xfrm>
            <a:off x="972307" y="2758913"/>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sp>
        <p:nvSpPr>
          <p:cNvPr id="18" name="TextBox 17"/>
          <p:cNvSpPr txBox="1"/>
          <p:nvPr/>
        </p:nvSpPr>
        <p:spPr>
          <a:xfrm>
            <a:off x="1734207" y="5656180"/>
            <a:ext cx="2191407" cy="276999"/>
          </a:xfrm>
          <a:prstGeom prst="rect">
            <a:avLst/>
          </a:prstGeom>
          <a:noFill/>
        </p:spPr>
        <p:txBody>
          <a:bodyPr wrap="square" rtlCol="0">
            <a:spAutoFit/>
          </a:bodyPr>
          <a:lstStyle/>
          <a:p>
            <a:r>
              <a:rPr lang="en-GB" sz="1200" dirty="0">
                <a:hlinkClick r:id="rId5"/>
              </a:rPr>
              <a:t>EYFS – Areas of learning here</a:t>
            </a:r>
            <a:endParaRPr lang="en-GB" sz="1200" dirty="0"/>
          </a:p>
        </p:txBody>
      </p:sp>
      <p:pic>
        <p:nvPicPr>
          <p:cNvPr id="19" name="Picture 18"/>
          <p:cNvPicPr>
            <a:picLocks noChangeAspect="1"/>
          </p:cNvPicPr>
          <p:nvPr/>
        </p:nvPicPr>
        <p:blipFill rotWithShape="1">
          <a:blip r:embed="rId6"/>
          <a:srcRect l="58603" t="11746" r="8318" b="29849"/>
          <a:stretch/>
        </p:blipFill>
        <p:spPr>
          <a:xfrm>
            <a:off x="1547779" y="3361713"/>
            <a:ext cx="2220180" cy="2203915"/>
          </a:xfrm>
          <a:prstGeom prst="rect">
            <a:avLst/>
          </a:prstGeom>
        </p:spPr>
      </p:pic>
      <p:pic>
        <p:nvPicPr>
          <p:cNvPr id="21" name="Picture 20"/>
          <p:cNvPicPr>
            <a:picLocks noChangeAspect="1"/>
          </p:cNvPicPr>
          <p:nvPr/>
        </p:nvPicPr>
        <p:blipFill rotWithShape="1">
          <a:blip r:embed="rId7"/>
          <a:srcRect l="6258" t="42349" r="28432" b="22737"/>
          <a:stretch/>
        </p:blipFill>
        <p:spPr>
          <a:xfrm>
            <a:off x="2868763" y="1073286"/>
            <a:ext cx="4887312" cy="1468914"/>
          </a:xfrm>
          <a:prstGeom prst="rect">
            <a:avLst/>
          </a:prstGeom>
        </p:spPr>
      </p:pic>
      <p:sp>
        <p:nvSpPr>
          <p:cNvPr id="22" name="Rectangle 21"/>
          <p:cNvSpPr/>
          <p:nvPr/>
        </p:nvSpPr>
        <p:spPr>
          <a:xfrm>
            <a:off x="5276340" y="3286021"/>
            <a:ext cx="256802" cy="369332"/>
          </a:xfrm>
          <a:prstGeom prst="rect">
            <a:avLst/>
          </a:prstGeom>
        </p:spPr>
        <p:txBody>
          <a:bodyPr wrap="none">
            <a:spAutoFit/>
          </a:bodyPr>
          <a:lstStyle/>
          <a:p>
            <a:r>
              <a:rPr lang="en-GB" dirty="0"/>
              <a:t> </a:t>
            </a:r>
          </a:p>
        </p:txBody>
      </p:sp>
      <p:sp>
        <p:nvSpPr>
          <p:cNvPr id="24" name="Rounded Rectangular Callout 23"/>
          <p:cNvSpPr/>
          <p:nvPr/>
        </p:nvSpPr>
        <p:spPr>
          <a:xfrm>
            <a:off x="4376124" y="3158007"/>
            <a:ext cx="4231848" cy="3111882"/>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a:p>
            <a:pPr algn="ctr"/>
            <a:endParaRPr lang="en-GB" sz="1400" dirty="0">
              <a:solidFill>
                <a:schemeClr val="tx1"/>
              </a:solidFill>
            </a:endParaRPr>
          </a:p>
          <a:p>
            <a:pPr algn="ctr"/>
            <a:endParaRPr lang="en-GB" sz="1400" dirty="0">
              <a:solidFill>
                <a:schemeClr val="tx1"/>
              </a:solidFill>
            </a:endParaRPr>
          </a:p>
          <a:p>
            <a:pPr algn="ctr"/>
            <a:r>
              <a:rPr lang="en-GB" sz="1400" dirty="0">
                <a:solidFill>
                  <a:schemeClr val="tx1"/>
                </a:solidFill>
              </a:rPr>
              <a:t>In Reception the aim is for all children to reach the Early Learning Goals  (ELG) by the end of the year.  All of our lessons are linked to the children's needs and interests with the aim of reaching or exceeding the ELGs.  </a:t>
            </a:r>
          </a:p>
          <a:p>
            <a:pPr algn="ctr"/>
            <a:endParaRPr lang="en-GB" sz="1400" dirty="0">
              <a:solidFill>
                <a:schemeClr val="tx1"/>
              </a:solidFill>
            </a:endParaRPr>
          </a:p>
          <a:p>
            <a:pPr algn="ctr"/>
            <a:r>
              <a:rPr lang="en-GB" sz="1400" dirty="0">
                <a:solidFill>
                  <a:schemeClr val="tx1"/>
                </a:solidFill>
              </a:rPr>
              <a:t>.  The Statutory Framework for Early Years can be found </a:t>
            </a:r>
            <a:r>
              <a:rPr lang="en-GB" sz="1400" dirty="0">
                <a:solidFill>
                  <a:schemeClr val="tx1"/>
                </a:solidFill>
                <a:hlinkClick r:id="rId8"/>
              </a:rPr>
              <a:t>here</a:t>
            </a:r>
            <a:r>
              <a:rPr lang="en-GB" sz="1400" dirty="0">
                <a:solidFill>
                  <a:schemeClr val="tx1"/>
                </a:solidFill>
              </a:rPr>
              <a:t>. Please contact Miss Ryan if you would like more information. </a:t>
            </a:r>
          </a:p>
          <a:p>
            <a:pPr algn="ctr"/>
            <a:endParaRPr lang="en-GB" sz="1400" dirty="0">
              <a:solidFill>
                <a:schemeClr val="tx1"/>
              </a:solidFill>
            </a:endParaRPr>
          </a:p>
          <a:p>
            <a:pPr algn="ctr"/>
            <a:r>
              <a:rPr lang="en-GB" sz="1400" dirty="0">
                <a:solidFill>
                  <a:schemeClr val="tx1"/>
                </a:solidFill>
              </a:rPr>
              <a:t>Topic information will be set out at the beginning of each half term.   </a:t>
            </a:r>
          </a:p>
          <a:p>
            <a:pPr algn="ctr"/>
            <a:endParaRPr lang="en-GB" sz="1600" dirty="0">
              <a:solidFill>
                <a:schemeClr val="tx1"/>
              </a:solidFill>
            </a:endParaRPr>
          </a:p>
          <a:p>
            <a:pPr algn="ctr"/>
            <a:endParaRPr lang="en-GB" sz="1600" dirty="0">
              <a:solidFill>
                <a:schemeClr val="tx1"/>
              </a:solidFill>
            </a:endParaRPr>
          </a:p>
          <a:p>
            <a:pPr algn="ctr"/>
            <a:r>
              <a:rPr lang="en-GB" sz="1600" dirty="0">
                <a:solidFill>
                  <a:schemeClr val="tx1"/>
                </a:solidFill>
              </a:rPr>
              <a:t> </a:t>
            </a:r>
          </a:p>
        </p:txBody>
      </p:sp>
    </p:spTree>
    <p:extLst>
      <p:ext uri="{BB962C8B-B14F-4D97-AF65-F5344CB8AC3E}">
        <p14:creationId xmlns:p14="http://schemas.microsoft.com/office/powerpoint/2010/main" val="151755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2773529" y="4059241"/>
            <a:ext cx="2873738" cy="1862667"/>
          </a:xfrm>
          <a:prstGeom prst="wedgeRoundRectCallout">
            <a:avLst>
              <a:gd name="adj1" fmla="val -64925"/>
              <a:gd name="adj2" fmla="val -2317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the classroom, there are lots of things for you to explore and help you with your learning.</a:t>
            </a:r>
          </a:p>
          <a:p>
            <a:pPr algn="ctr"/>
            <a:r>
              <a:rPr lang="en-GB" b="1" i="1" u="sng" dirty="0">
                <a:solidFill>
                  <a:schemeClr val="accent5">
                    <a:lumMod val="50000"/>
                  </a:schemeClr>
                </a:solidFill>
              </a:rPr>
              <a:t>We will be moving to a new classroom in September  </a:t>
            </a:r>
          </a:p>
        </p:txBody>
      </p:sp>
      <p:grpSp>
        <p:nvGrpSpPr>
          <p:cNvPr id="6" name="Group 5"/>
          <p:cNvGrpSpPr/>
          <p:nvPr/>
        </p:nvGrpSpPr>
        <p:grpSpPr>
          <a:xfrm>
            <a:off x="204716" y="601133"/>
            <a:ext cx="2741511" cy="2985775"/>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2787522" y="601133"/>
            <a:ext cx="3351408" cy="3113266"/>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17" name="Group 16"/>
          <p:cNvGrpSpPr/>
          <p:nvPr/>
        </p:nvGrpSpPr>
        <p:grpSpPr>
          <a:xfrm>
            <a:off x="5788528" y="601133"/>
            <a:ext cx="2835622" cy="3148425"/>
            <a:chOff x="4744849" y="1227285"/>
            <a:chExt cx="4198311" cy="4462314"/>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21" name="Group 20"/>
          <p:cNvGrpSpPr/>
          <p:nvPr/>
        </p:nvGrpSpPr>
        <p:grpSpPr>
          <a:xfrm>
            <a:off x="5973929" y="3586908"/>
            <a:ext cx="2588735" cy="2517033"/>
            <a:chOff x="4744849" y="1227285"/>
            <a:chExt cx="4198311" cy="4462314"/>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25" name="TextBox 24">
            <a:extLst>
              <a:ext uri="{FF2B5EF4-FFF2-40B4-BE49-F238E27FC236}">
                <a16:creationId xmlns:a16="http://schemas.microsoft.com/office/drawing/2014/main" id="{32E3A62B-9740-4019-86BF-E19A1788D20D}"/>
              </a:ext>
            </a:extLst>
          </p:cNvPr>
          <p:cNvSpPr txBox="1"/>
          <p:nvPr/>
        </p:nvSpPr>
        <p:spPr>
          <a:xfrm>
            <a:off x="1053154" y="896623"/>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29" name="TextBox 28">
            <a:extLst>
              <a:ext uri="{FF2B5EF4-FFF2-40B4-BE49-F238E27FC236}">
                <a16:creationId xmlns:a16="http://schemas.microsoft.com/office/drawing/2014/main" id="{32E3A62B-9740-4019-86BF-E19A1788D20D}"/>
              </a:ext>
            </a:extLst>
          </p:cNvPr>
          <p:cNvSpPr txBox="1"/>
          <p:nvPr/>
        </p:nvSpPr>
        <p:spPr>
          <a:xfrm>
            <a:off x="6947514" y="4188956"/>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30" name="TextBox 29">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405" y="1003797"/>
            <a:ext cx="2112399" cy="1923549"/>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t="-1" b="35352"/>
          <a:stretch/>
        </p:blipFill>
        <p:spPr>
          <a:xfrm>
            <a:off x="608649" y="1003797"/>
            <a:ext cx="1946845" cy="1850658"/>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009" y="4188956"/>
            <a:ext cx="1382786" cy="1403540"/>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7342" y="1036610"/>
            <a:ext cx="1855266" cy="1948139"/>
          </a:xfrm>
          <a:prstGeom prst="rect">
            <a:avLst/>
          </a:prstGeom>
        </p:spPr>
      </p:pic>
      <p:sp>
        <p:nvSpPr>
          <p:cNvPr id="36" name="TextBox 35"/>
          <p:cNvSpPr txBox="1"/>
          <p:nvPr/>
        </p:nvSpPr>
        <p:spPr>
          <a:xfrm>
            <a:off x="1053154" y="2984749"/>
            <a:ext cx="1319689" cy="276999"/>
          </a:xfrm>
          <a:prstGeom prst="rect">
            <a:avLst/>
          </a:prstGeom>
          <a:noFill/>
        </p:spPr>
        <p:txBody>
          <a:bodyPr wrap="square" rtlCol="0">
            <a:spAutoFit/>
          </a:bodyPr>
          <a:lstStyle/>
          <a:p>
            <a:r>
              <a:rPr lang="en-GB" sz="1200" dirty="0"/>
              <a:t>Creative ideas</a:t>
            </a:r>
          </a:p>
        </p:txBody>
      </p:sp>
      <p:sp>
        <p:nvSpPr>
          <p:cNvPr id="37" name="TextBox 36"/>
          <p:cNvSpPr txBox="1"/>
          <p:nvPr/>
        </p:nvSpPr>
        <p:spPr>
          <a:xfrm>
            <a:off x="3687797" y="3082181"/>
            <a:ext cx="1319689" cy="276999"/>
          </a:xfrm>
          <a:prstGeom prst="rect">
            <a:avLst/>
          </a:prstGeom>
          <a:noFill/>
        </p:spPr>
        <p:txBody>
          <a:bodyPr wrap="square" rtlCol="0">
            <a:spAutoFit/>
          </a:bodyPr>
          <a:lstStyle/>
          <a:p>
            <a:r>
              <a:rPr lang="en-GB" sz="1200" dirty="0"/>
              <a:t>Our book corner</a:t>
            </a:r>
          </a:p>
        </p:txBody>
      </p:sp>
      <p:sp>
        <p:nvSpPr>
          <p:cNvPr id="38" name="TextBox 37"/>
          <p:cNvSpPr txBox="1"/>
          <p:nvPr/>
        </p:nvSpPr>
        <p:spPr>
          <a:xfrm>
            <a:off x="6316000" y="3046587"/>
            <a:ext cx="1929602" cy="461665"/>
          </a:xfrm>
          <a:prstGeom prst="rect">
            <a:avLst/>
          </a:prstGeom>
          <a:noFill/>
        </p:spPr>
        <p:txBody>
          <a:bodyPr wrap="square" rtlCol="0">
            <a:spAutoFit/>
          </a:bodyPr>
          <a:lstStyle/>
          <a:p>
            <a:pPr algn="ctr"/>
            <a:r>
              <a:rPr lang="en-GB" sz="1200" dirty="0"/>
              <a:t>Home corner and role play</a:t>
            </a:r>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444283" y="3913896"/>
            <a:ext cx="1720244" cy="1572580"/>
          </a:xfrm>
          <a:prstGeom prst="rect">
            <a:avLst/>
          </a:prstGeom>
        </p:spPr>
      </p:pic>
      <p:sp>
        <p:nvSpPr>
          <p:cNvPr id="40" name="TextBox 39"/>
          <p:cNvSpPr txBox="1"/>
          <p:nvPr/>
        </p:nvSpPr>
        <p:spPr>
          <a:xfrm>
            <a:off x="6608452" y="5551652"/>
            <a:ext cx="1319689" cy="276999"/>
          </a:xfrm>
          <a:prstGeom prst="rect">
            <a:avLst/>
          </a:prstGeom>
          <a:noFill/>
        </p:spPr>
        <p:txBody>
          <a:bodyPr wrap="square" rtlCol="0">
            <a:spAutoFit/>
          </a:bodyPr>
          <a:lstStyle/>
          <a:p>
            <a:r>
              <a:rPr lang="en-GB" sz="1200" dirty="0"/>
              <a:t>Technology area</a:t>
            </a:r>
          </a:p>
        </p:txBody>
      </p:sp>
    </p:spTree>
    <p:extLst>
      <p:ext uri="{BB962C8B-B14F-4D97-AF65-F5344CB8AC3E}">
        <p14:creationId xmlns:p14="http://schemas.microsoft.com/office/powerpoint/2010/main" val="417727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2773529" y="4059241"/>
            <a:ext cx="2873738" cy="1862667"/>
          </a:xfrm>
          <a:prstGeom prst="wedgeRoundRectCallout">
            <a:avLst>
              <a:gd name="adj1" fmla="val -64925"/>
              <a:gd name="adj2" fmla="val -2317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the outdoor classroom, there are lots of things for you to explore and help you with your learning.  </a:t>
            </a:r>
          </a:p>
        </p:txBody>
      </p:sp>
      <p:grpSp>
        <p:nvGrpSpPr>
          <p:cNvPr id="6" name="Group 5"/>
          <p:cNvGrpSpPr/>
          <p:nvPr/>
        </p:nvGrpSpPr>
        <p:grpSpPr>
          <a:xfrm>
            <a:off x="204716" y="601133"/>
            <a:ext cx="2741511" cy="2985775"/>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2787522" y="601133"/>
            <a:ext cx="3351408" cy="3113266"/>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17" name="Group 16"/>
          <p:cNvGrpSpPr/>
          <p:nvPr/>
        </p:nvGrpSpPr>
        <p:grpSpPr>
          <a:xfrm>
            <a:off x="5788528" y="601133"/>
            <a:ext cx="2835622" cy="3148425"/>
            <a:chOff x="4744849" y="1227285"/>
            <a:chExt cx="4198311" cy="4462314"/>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21" name="Group 20"/>
          <p:cNvGrpSpPr/>
          <p:nvPr/>
        </p:nvGrpSpPr>
        <p:grpSpPr>
          <a:xfrm>
            <a:off x="5973929" y="3586908"/>
            <a:ext cx="2588735" cy="2517033"/>
            <a:chOff x="4744849" y="1227285"/>
            <a:chExt cx="4198311" cy="4462314"/>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25" name="TextBox 24">
            <a:extLst>
              <a:ext uri="{FF2B5EF4-FFF2-40B4-BE49-F238E27FC236}">
                <a16:creationId xmlns:a16="http://schemas.microsoft.com/office/drawing/2014/main" id="{32E3A62B-9740-4019-86BF-E19A1788D20D}"/>
              </a:ext>
            </a:extLst>
          </p:cNvPr>
          <p:cNvSpPr txBox="1"/>
          <p:nvPr/>
        </p:nvSpPr>
        <p:spPr>
          <a:xfrm>
            <a:off x="1053154" y="896623"/>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30" name="TextBox 29">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188956"/>
            <a:ext cx="1382786" cy="1403540"/>
          </a:xfrm>
          <a:prstGeom prst="rect">
            <a:avLst/>
          </a:prstGeom>
        </p:spPr>
      </p:pic>
      <p:sp>
        <p:nvSpPr>
          <p:cNvPr id="36" name="TextBox 35"/>
          <p:cNvSpPr txBox="1"/>
          <p:nvPr/>
        </p:nvSpPr>
        <p:spPr>
          <a:xfrm>
            <a:off x="1053154" y="2984749"/>
            <a:ext cx="1319689" cy="276999"/>
          </a:xfrm>
          <a:prstGeom prst="rect">
            <a:avLst/>
          </a:prstGeom>
          <a:noFill/>
        </p:spPr>
        <p:txBody>
          <a:bodyPr wrap="square" rtlCol="0">
            <a:spAutoFit/>
          </a:bodyPr>
          <a:lstStyle/>
          <a:p>
            <a:pPr algn="ctr"/>
            <a:r>
              <a:rPr lang="en-GB" sz="1200" dirty="0"/>
              <a:t>Car wash</a:t>
            </a:r>
          </a:p>
        </p:txBody>
      </p:sp>
      <p:sp>
        <p:nvSpPr>
          <p:cNvPr id="38" name="TextBox 37"/>
          <p:cNvSpPr txBox="1"/>
          <p:nvPr/>
        </p:nvSpPr>
        <p:spPr>
          <a:xfrm>
            <a:off x="6316000" y="3046587"/>
            <a:ext cx="1929602" cy="276999"/>
          </a:xfrm>
          <a:prstGeom prst="rect">
            <a:avLst/>
          </a:prstGeom>
          <a:noFill/>
        </p:spPr>
        <p:txBody>
          <a:bodyPr wrap="square" rtlCol="0">
            <a:spAutoFit/>
          </a:bodyPr>
          <a:lstStyle/>
          <a:p>
            <a:pPr algn="ctr"/>
            <a:r>
              <a:rPr lang="en-GB" sz="1200" dirty="0"/>
              <a:t>Outdoor Classroom</a:t>
            </a:r>
          </a:p>
        </p:txBody>
      </p:sp>
      <p:sp>
        <p:nvSpPr>
          <p:cNvPr id="40" name="TextBox 39"/>
          <p:cNvSpPr txBox="1"/>
          <p:nvPr/>
        </p:nvSpPr>
        <p:spPr>
          <a:xfrm>
            <a:off x="6608452" y="5551652"/>
            <a:ext cx="1319689" cy="276999"/>
          </a:xfrm>
          <a:prstGeom prst="rect">
            <a:avLst/>
          </a:prstGeom>
          <a:noFill/>
        </p:spPr>
        <p:txBody>
          <a:bodyPr wrap="square" rtlCol="0">
            <a:spAutoFit/>
          </a:bodyPr>
          <a:lstStyle/>
          <a:p>
            <a:r>
              <a:rPr lang="en-GB" sz="1200" dirty="0"/>
              <a:t>Reception yard</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168" y="997790"/>
            <a:ext cx="1753137" cy="185666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5989" y="1019719"/>
            <a:ext cx="2214022" cy="1957485"/>
          </a:xfrm>
          <a:prstGeom prst="rect">
            <a:avLst/>
          </a:prstGeom>
        </p:spPr>
      </p:pic>
      <p:sp>
        <p:nvSpPr>
          <p:cNvPr id="42" name="TextBox 41"/>
          <p:cNvSpPr txBox="1"/>
          <p:nvPr/>
        </p:nvSpPr>
        <p:spPr>
          <a:xfrm>
            <a:off x="3894832" y="3065626"/>
            <a:ext cx="1319689" cy="276999"/>
          </a:xfrm>
          <a:prstGeom prst="rect">
            <a:avLst/>
          </a:prstGeom>
          <a:noFill/>
        </p:spPr>
        <p:txBody>
          <a:bodyPr wrap="square" rtlCol="0">
            <a:spAutoFit/>
          </a:bodyPr>
          <a:lstStyle/>
          <a:p>
            <a:pPr algn="ctr"/>
            <a:r>
              <a:rPr lang="en-GB" sz="1200" dirty="0"/>
              <a:t>Mud Kitchen</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6132" y="1029522"/>
            <a:ext cx="1908395" cy="19842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421321" y="3914826"/>
            <a:ext cx="1743206" cy="1571650"/>
          </a:xfrm>
          <a:prstGeom prst="rect">
            <a:avLst/>
          </a:prstGeom>
        </p:spPr>
      </p:pic>
    </p:spTree>
    <p:extLst>
      <p:ext uri="{BB962C8B-B14F-4D97-AF65-F5344CB8AC3E}">
        <p14:creationId xmlns:p14="http://schemas.microsoft.com/office/powerpoint/2010/main" val="150703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Home- School Links!</a:t>
            </a:r>
          </a:p>
          <a:p>
            <a:pPr algn="ctr"/>
            <a:r>
              <a:rPr lang="en-GB" sz="1200" dirty="0">
                <a:solidFill>
                  <a:schemeClr val="tx1"/>
                </a:solidFill>
              </a:rPr>
              <a:t>We’ve started to use a new system which will allows us to share what your child is doing in school. </a:t>
            </a:r>
          </a:p>
          <a:p>
            <a:pPr algn="ctr"/>
            <a:r>
              <a:rPr lang="en-GB" sz="1200" dirty="0">
                <a:solidFill>
                  <a:schemeClr val="tx1"/>
                </a:solidFill>
              </a:rPr>
              <a:t>The ‘Parent Share’ feature in Evidence Me enables you to view reports (complete with photos) via the app or web suite, showing you what your child has been learning and the new skills they are developing.</a:t>
            </a:r>
          </a:p>
          <a:p>
            <a:pPr algn="ctr"/>
            <a:endParaRPr lang="en-GB" sz="1200" dirty="0">
              <a:solidFill>
                <a:schemeClr val="tx1"/>
              </a:solidFill>
            </a:endParaRPr>
          </a:p>
          <a:p>
            <a:pPr algn="ctr"/>
            <a:r>
              <a:rPr lang="en-GB" sz="1200" dirty="0">
                <a:solidFill>
                  <a:schemeClr val="tx1"/>
                </a:solidFill>
              </a:rPr>
              <a:t>We think these reports will really brighten up your day! </a:t>
            </a:r>
          </a:p>
          <a:p>
            <a:pPr algn="ctr"/>
            <a:r>
              <a:rPr lang="en-GB" sz="1200" dirty="0">
                <a:solidFill>
                  <a:schemeClr val="tx1"/>
                </a:solidFill>
              </a:rPr>
              <a:t>We will send a letter with full details in September.  </a:t>
            </a:r>
          </a:p>
          <a:p>
            <a:pPr algn="ctr"/>
            <a:r>
              <a:rPr lang="en-GB" sz="1600" dirty="0">
                <a:solidFill>
                  <a:schemeClr val="tx1"/>
                </a:solidFill>
              </a:rPr>
              <a:t> </a:t>
            </a:r>
          </a:p>
        </p:txBody>
      </p:sp>
      <p:grpSp>
        <p:nvGrpSpPr>
          <p:cNvPr id="6" name="Group 5"/>
          <p:cNvGrpSpPr/>
          <p:nvPr/>
        </p:nvGrpSpPr>
        <p:grpSpPr>
          <a:xfrm>
            <a:off x="4685605" y="2637731"/>
            <a:ext cx="3499022" cy="3719052"/>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972307" y="2758913"/>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026" name="Picture 2" descr="http://help.evidence.me/wp-content/uploads/2019/09/em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639" y="3274295"/>
            <a:ext cx="2179110" cy="22913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46292" y="5656180"/>
            <a:ext cx="1644695" cy="461665"/>
          </a:xfrm>
          <a:prstGeom prst="rect">
            <a:avLst/>
          </a:prstGeom>
          <a:noFill/>
        </p:spPr>
        <p:txBody>
          <a:bodyPr wrap="square" rtlCol="0">
            <a:spAutoFit/>
          </a:bodyPr>
          <a:lstStyle/>
          <a:p>
            <a:r>
              <a:rPr lang="en-GB" sz="1200" dirty="0"/>
              <a:t>Find information on </a:t>
            </a:r>
          </a:p>
          <a:p>
            <a:r>
              <a:rPr lang="en-GB" sz="1200" dirty="0"/>
              <a:t>the parent app </a:t>
            </a:r>
            <a:r>
              <a:rPr lang="en-GB" sz="1200" dirty="0">
                <a:hlinkClick r:id="rId6"/>
              </a:rPr>
              <a:t>here</a:t>
            </a:r>
            <a:endParaRPr lang="en-GB" sz="1200" dirty="0"/>
          </a:p>
        </p:txBody>
      </p:sp>
      <p:pic>
        <p:nvPicPr>
          <p:cNvPr id="20" name="Picture 19" descr="A close up of a sign&#10;&#10;Description automatically generated"/>
          <p:cNvPicPr/>
          <p:nvPr/>
        </p:nvPicPr>
        <p:blipFill>
          <a:blip r:embed="rId7"/>
          <a:stretch>
            <a:fillRect/>
          </a:stretch>
        </p:blipFill>
        <p:spPr>
          <a:xfrm>
            <a:off x="4846320" y="3435920"/>
            <a:ext cx="3338307" cy="1722741"/>
          </a:xfrm>
          <a:prstGeom prst="rect">
            <a:avLst/>
          </a:prstGeom>
          <a:noFill/>
          <a:ln>
            <a:noFill/>
            <a:prstDash/>
          </a:ln>
        </p:spPr>
      </p:pic>
    </p:spTree>
    <p:extLst>
      <p:ext uri="{BB962C8B-B14F-4D97-AF65-F5344CB8AC3E}">
        <p14:creationId xmlns:p14="http://schemas.microsoft.com/office/powerpoint/2010/main" val="4181960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46457" y="694335"/>
            <a:ext cx="7861515" cy="2127695"/>
          </a:xfrm>
          <a:prstGeom prst="wedgeRoundRectCallout">
            <a:avLst>
              <a:gd name="adj1" fmla="val -22499"/>
              <a:gd name="adj2" fmla="val 61825"/>
              <a:gd name="adj3" fmla="val 16667"/>
            </a:avLst>
          </a:prstGeom>
          <a:solidFill>
            <a:schemeClr val="bg1"/>
          </a:solidFill>
          <a:ln w="28575">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accent6"/>
              </a:solidFill>
              <a:latin typeface="Comic Sans MS" pitchFamily="66" charset="0"/>
            </a:endParaRPr>
          </a:p>
          <a:p>
            <a:pPr algn="ctr"/>
            <a:r>
              <a:rPr lang="en-GB" sz="3200" dirty="0">
                <a:solidFill>
                  <a:schemeClr val="tx1"/>
                </a:solidFill>
              </a:rPr>
              <a:t>What does school readiness mean?</a:t>
            </a:r>
          </a:p>
          <a:p>
            <a:pPr algn="ctr"/>
            <a:r>
              <a:rPr lang="en-GB" sz="1400" dirty="0">
                <a:solidFill>
                  <a:schemeClr val="tx1"/>
                </a:solidFill>
              </a:rPr>
              <a:t>You may have heard the term school readiness, below are some of the things that a child of reception age may be able to do.  If they are not at that stage yet please don’t worry, we are here to help.  Please may we ask that you tell your class teacher if your child is not toilet trained so that we can make plans to ensure they are comfortable and happy.  Please ensure you tell us about medical conditions and allergies on your application form.  </a:t>
            </a:r>
          </a:p>
          <a:p>
            <a:pPr algn="ctr"/>
            <a:r>
              <a:rPr lang="en-GB" sz="3200" dirty="0">
                <a:solidFill>
                  <a:schemeClr val="accent6"/>
                </a:solidFill>
              </a:rPr>
              <a:t> </a:t>
            </a:r>
          </a:p>
        </p:txBody>
      </p:sp>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a:t>.</a:t>
            </a:r>
          </a:p>
        </p:txBody>
      </p:sp>
      <p:sp>
        <p:nvSpPr>
          <p:cNvPr id="10" name="Rounded Rectangular Callout 9"/>
          <p:cNvSpPr/>
          <p:nvPr/>
        </p:nvSpPr>
        <p:spPr>
          <a:xfrm>
            <a:off x="3319834" y="3136007"/>
            <a:ext cx="4231848" cy="3111882"/>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GB" sz="1600" dirty="0">
                <a:solidFill>
                  <a:schemeClr val="tx1"/>
                </a:solidFill>
              </a:rPr>
              <a:t>Put on/take off your coat. </a:t>
            </a:r>
          </a:p>
          <a:p>
            <a:pPr marL="285750" indent="-285750">
              <a:buFont typeface="Wingdings" panose="05000000000000000000" pitchFamily="2" charset="2"/>
              <a:buChar char="ü"/>
            </a:pPr>
            <a:r>
              <a:rPr lang="en-GB" sz="1600" dirty="0">
                <a:solidFill>
                  <a:schemeClr val="tx1"/>
                </a:solidFill>
              </a:rPr>
              <a:t>Put on/take off your jumper/</a:t>
            </a:r>
            <a:r>
              <a:rPr lang="en-GB" sz="1600" dirty="0" err="1">
                <a:solidFill>
                  <a:schemeClr val="tx1"/>
                </a:solidFill>
              </a:rPr>
              <a:t>cardie</a:t>
            </a:r>
            <a:r>
              <a:rPr lang="en-GB" sz="1600" dirty="0">
                <a:solidFill>
                  <a:schemeClr val="tx1"/>
                </a:solidFill>
              </a:rPr>
              <a:t>.  </a:t>
            </a:r>
          </a:p>
          <a:p>
            <a:pPr marL="285750" indent="-285750">
              <a:buFont typeface="Wingdings" panose="05000000000000000000" pitchFamily="2" charset="2"/>
              <a:buChar char="ü"/>
            </a:pPr>
            <a:r>
              <a:rPr lang="en-GB" sz="1600" dirty="0">
                <a:solidFill>
                  <a:schemeClr val="tx1"/>
                </a:solidFill>
              </a:rPr>
              <a:t>Begin to take care of own belongings.  </a:t>
            </a:r>
          </a:p>
          <a:p>
            <a:pPr marL="285750" indent="-285750">
              <a:buFont typeface="Wingdings" panose="05000000000000000000" pitchFamily="2" charset="2"/>
              <a:buChar char="ü"/>
            </a:pPr>
            <a:r>
              <a:rPr lang="en-GB" sz="1600" dirty="0">
                <a:solidFill>
                  <a:schemeClr val="tx1"/>
                </a:solidFill>
              </a:rPr>
              <a:t>Use a knife &amp; fork.  </a:t>
            </a:r>
          </a:p>
          <a:p>
            <a:pPr marL="285750" indent="-285750">
              <a:buFont typeface="Wingdings" panose="05000000000000000000" pitchFamily="2" charset="2"/>
              <a:buChar char="ü"/>
            </a:pPr>
            <a:r>
              <a:rPr lang="en-GB" sz="1600" dirty="0">
                <a:solidFill>
                  <a:schemeClr val="tx1"/>
                </a:solidFill>
              </a:rPr>
              <a:t>Drink from a cup.  </a:t>
            </a:r>
          </a:p>
          <a:p>
            <a:pPr marL="285750" indent="-285750">
              <a:buFont typeface="Wingdings" panose="05000000000000000000" pitchFamily="2" charset="2"/>
              <a:buChar char="ü"/>
            </a:pPr>
            <a:r>
              <a:rPr lang="en-GB" sz="1600" dirty="0">
                <a:solidFill>
                  <a:schemeClr val="tx1"/>
                </a:solidFill>
              </a:rPr>
              <a:t>Use the toilet independently.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322616"/>
            <a:ext cx="1382786" cy="1403540"/>
          </a:xfrm>
          <a:prstGeom prst="rect">
            <a:avLst/>
          </a:prstGeom>
        </p:spPr>
      </p:pic>
    </p:spTree>
    <p:extLst>
      <p:ext uri="{BB962C8B-B14F-4D97-AF65-F5344CB8AC3E}">
        <p14:creationId xmlns:p14="http://schemas.microsoft.com/office/powerpoint/2010/main" val="209258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33062" y="378372"/>
            <a:ext cx="6976276" cy="3101428"/>
          </a:xfrm>
          <a:prstGeom prst="wedgeRoundRectCallout">
            <a:avLst>
              <a:gd name="adj1" fmla="val -22499"/>
              <a:gd name="adj2" fmla="val 61825"/>
              <a:gd name="adj3" fmla="val 16667"/>
            </a:avLst>
          </a:prstGeom>
          <a:solidFill>
            <a:schemeClr val="bg1"/>
          </a:solidFill>
          <a:ln w="28575">
            <a:solidFill>
              <a:srgbClr val="E5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Covid-19</a:t>
            </a:r>
          </a:p>
          <a:p>
            <a:pPr algn="ctr"/>
            <a:endParaRPr lang="en-GB" dirty="0">
              <a:solidFill>
                <a:schemeClr val="tx1"/>
              </a:solidFill>
            </a:endParaRPr>
          </a:p>
          <a:p>
            <a:pPr marL="285750" indent="-285750">
              <a:buFont typeface="Wingdings" panose="05000000000000000000" pitchFamily="2" charset="2"/>
              <a:buChar char="ü"/>
            </a:pPr>
            <a:r>
              <a:rPr lang="en-GB" dirty="0">
                <a:solidFill>
                  <a:schemeClr val="tx1"/>
                </a:solidFill>
              </a:rPr>
              <a:t>Extra cleaning</a:t>
            </a:r>
          </a:p>
          <a:p>
            <a:pPr marL="285750" indent="-285750">
              <a:buFont typeface="Wingdings" panose="05000000000000000000" pitchFamily="2" charset="2"/>
              <a:buChar char="ü"/>
            </a:pPr>
            <a:r>
              <a:rPr lang="en-GB" dirty="0">
                <a:solidFill>
                  <a:schemeClr val="tx1"/>
                </a:solidFill>
              </a:rPr>
              <a:t>Careful selection of resources</a:t>
            </a:r>
          </a:p>
          <a:p>
            <a:pPr marL="285750" indent="-285750">
              <a:buFont typeface="Wingdings" panose="05000000000000000000" pitchFamily="2" charset="2"/>
              <a:buChar char="ü"/>
            </a:pPr>
            <a:r>
              <a:rPr lang="en-GB" dirty="0">
                <a:solidFill>
                  <a:schemeClr val="tx1"/>
                </a:solidFill>
              </a:rPr>
              <a:t>Rotation and cleaning of resources</a:t>
            </a:r>
          </a:p>
          <a:p>
            <a:pPr marL="285750" indent="-285750">
              <a:buFont typeface="Wingdings" panose="05000000000000000000" pitchFamily="2" charset="2"/>
              <a:buChar char="ü"/>
            </a:pPr>
            <a:r>
              <a:rPr lang="en-GB" dirty="0">
                <a:solidFill>
                  <a:schemeClr val="tx1"/>
                </a:solidFill>
              </a:rPr>
              <a:t>Handwashing </a:t>
            </a:r>
          </a:p>
          <a:p>
            <a:pPr marL="285750" indent="-285750">
              <a:buFont typeface="Wingdings" panose="05000000000000000000" pitchFamily="2" charset="2"/>
              <a:buChar char="ü"/>
            </a:pPr>
            <a:r>
              <a:rPr lang="en-GB" dirty="0">
                <a:solidFill>
                  <a:schemeClr val="tx1"/>
                </a:solidFill>
              </a:rPr>
              <a:t>Catch it, bin it, kill it.  </a:t>
            </a:r>
          </a:p>
          <a:p>
            <a:pPr marL="285750" indent="-285750">
              <a:buFont typeface="Wingdings" panose="05000000000000000000" pitchFamily="2" charset="2"/>
              <a:buChar char="ü"/>
            </a:pPr>
            <a:r>
              <a:rPr lang="en-GB" dirty="0">
                <a:solidFill>
                  <a:schemeClr val="tx1"/>
                </a:solidFill>
              </a:rPr>
              <a:t>Key Stage bubbles</a:t>
            </a:r>
          </a:p>
          <a:p>
            <a:pPr marL="285750" indent="-285750">
              <a:buFont typeface="Wingdings" panose="05000000000000000000" pitchFamily="2" charset="2"/>
              <a:buChar char="ü"/>
            </a:pPr>
            <a:r>
              <a:rPr lang="en-GB" dirty="0">
                <a:solidFill>
                  <a:schemeClr val="tx1"/>
                </a:solidFill>
              </a:rPr>
              <a:t>Social distancing for parents</a:t>
            </a:r>
          </a:p>
          <a:p>
            <a:pPr marL="285750" indent="-285750">
              <a:buFont typeface="Wingdings" panose="05000000000000000000" pitchFamily="2" charset="2"/>
              <a:buChar char="ü"/>
            </a:pPr>
            <a:r>
              <a:rPr lang="en-GB" dirty="0">
                <a:solidFill>
                  <a:schemeClr val="tx1"/>
                </a:solidFill>
              </a:rPr>
              <a:t>Mental health and wellness support </a:t>
            </a:r>
          </a:p>
          <a:p>
            <a:pPr algn="ctr"/>
            <a:endParaRPr lang="en-GB" dirty="0">
              <a:solidFill>
                <a:schemeClr val="tx1"/>
              </a:solidFill>
            </a:endParaRPr>
          </a:p>
        </p:txBody>
      </p:sp>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09" y="4193628"/>
            <a:ext cx="1382786" cy="1495971"/>
          </a:xfrm>
          <a:prstGeom prst="rect">
            <a:avLst/>
          </a:prstGeom>
        </p:spPr>
      </p:pic>
      <p:sp>
        <p:nvSpPr>
          <p:cNvPr id="11" name="Rounded Rectangular Callout 10"/>
          <p:cNvSpPr/>
          <p:nvPr/>
        </p:nvSpPr>
        <p:spPr>
          <a:xfrm>
            <a:off x="3319834" y="3767959"/>
            <a:ext cx="4909766" cy="2479930"/>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If you have and questions or concerns relating to Covid-19 and the measures taken in school please contact Mrs Broome on </a:t>
            </a:r>
          </a:p>
          <a:p>
            <a:endParaRPr lang="en-GB" sz="1600" dirty="0">
              <a:solidFill>
                <a:schemeClr val="tx1"/>
              </a:solidFill>
            </a:endParaRPr>
          </a:p>
          <a:p>
            <a:r>
              <a:rPr lang="en-GB" sz="1600" dirty="0">
                <a:solidFill>
                  <a:schemeClr val="tx1"/>
                </a:solidFill>
              </a:rPr>
              <a:t>headteacher@hassell.staffs.sch.uk </a:t>
            </a:r>
          </a:p>
        </p:txBody>
      </p:sp>
    </p:spTree>
    <p:extLst>
      <p:ext uri="{BB962C8B-B14F-4D97-AF65-F5344CB8AC3E}">
        <p14:creationId xmlns:p14="http://schemas.microsoft.com/office/powerpoint/2010/main" val="375068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537" y="4258325"/>
            <a:ext cx="3485028" cy="2002892"/>
          </a:xfrm>
          <a:prstGeom prst="rect">
            <a:avLst/>
          </a:prstGeom>
        </p:spPr>
      </p:pic>
      <p:sp>
        <p:nvSpPr>
          <p:cNvPr id="4" name="Rounded Rectangular Callout 3"/>
          <p:cNvSpPr/>
          <p:nvPr/>
        </p:nvSpPr>
        <p:spPr>
          <a:xfrm>
            <a:off x="5680502" y="4240075"/>
            <a:ext cx="2873738" cy="1862667"/>
          </a:xfrm>
          <a:prstGeom prst="wedgeRoundRectCallout">
            <a:avLst>
              <a:gd name="adj1" fmla="val -64925"/>
              <a:gd name="adj2" fmla="val -2317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You have automatic membership of </a:t>
            </a:r>
            <a:r>
              <a:rPr lang="en-GB" sz="1400" dirty="0" err="1">
                <a:solidFill>
                  <a:schemeClr val="tx1"/>
                </a:solidFill>
              </a:rPr>
              <a:t>Hassell</a:t>
            </a:r>
            <a:r>
              <a:rPr lang="en-GB" sz="1400" dirty="0">
                <a:solidFill>
                  <a:schemeClr val="tx1"/>
                </a:solidFill>
              </a:rPr>
              <a:t> Community Primary School Parent, Teacher &amp; Friends Association (PTFA) Watch out for details on the school Newsletter in September and beyond.  </a:t>
            </a:r>
          </a:p>
        </p:txBody>
      </p:sp>
      <p:grpSp>
        <p:nvGrpSpPr>
          <p:cNvPr id="6" name="Group 5"/>
          <p:cNvGrpSpPr/>
          <p:nvPr/>
        </p:nvGrpSpPr>
        <p:grpSpPr>
          <a:xfrm>
            <a:off x="624239" y="601134"/>
            <a:ext cx="2766384" cy="2567016"/>
            <a:chOff x="4744849" y="1227285"/>
            <a:chExt cx="4198311" cy="446231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7" name="TextBox 6"/>
          <p:cNvSpPr txBox="1"/>
          <p:nvPr/>
        </p:nvSpPr>
        <p:spPr>
          <a:xfrm>
            <a:off x="1608083" y="2656758"/>
            <a:ext cx="1443720" cy="369332"/>
          </a:xfrm>
          <a:prstGeom prst="rect">
            <a:avLst/>
          </a:prstGeom>
          <a:noFill/>
        </p:spPr>
        <p:txBody>
          <a:bodyPr wrap="square" rtlCol="0">
            <a:spAutoFit/>
          </a:bodyPr>
          <a:lstStyle/>
          <a:p>
            <a:r>
              <a:rPr lang="en-GB" dirty="0"/>
              <a:t>Care </a:t>
            </a:r>
            <a:r>
              <a:rPr lang="en-GB" dirty="0">
                <a:hlinkClick r:id="rId5"/>
              </a:rPr>
              <a:t>club</a:t>
            </a:r>
            <a:r>
              <a:rPr lang="en-GB" dirty="0"/>
              <a:t> </a:t>
            </a:r>
          </a:p>
        </p:txBody>
      </p:sp>
      <p:sp>
        <p:nvSpPr>
          <p:cNvPr id="32" name="Rounded Rectangular Callout 31"/>
          <p:cNvSpPr/>
          <p:nvPr/>
        </p:nvSpPr>
        <p:spPr>
          <a:xfrm>
            <a:off x="3459088" y="1152071"/>
            <a:ext cx="2873738" cy="1862667"/>
          </a:xfrm>
          <a:prstGeom prst="wedgeRoundRectCallout">
            <a:avLst>
              <a:gd name="adj1" fmla="val -64925"/>
              <a:gd name="adj2" fmla="val -2317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If you need wrap around care. Care club is available for any child who attends our school. It provides a high quality of care with the emphasis on fun activities and enjoyable pastimes</a:t>
            </a:r>
            <a:r>
              <a:rPr lang="en-GB" dirty="0">
                <a:solidFill>
                  <a:schemeClr val="tx1"/>
                </a:solidFill>
              </a:rPr>
              <a:t>.</a:t>
            </a:r>
          </a:p>
          <a:p>
            <a:pPr algn="ctr"/>
            <a:r>
              <a:rPr lang="en-GB" dirty="0">
                <a:solidFill>
                  <a:schemeClr val="tx1"/>
                </a:solidFill>
                <a:hlinkClick r:id="rId5"/>
              </a:rPr>
              <a:t>Click here for details</a:t>
            </a:r>
            <a:endParaRPr lang="en-GB" dirty="0">
              <a:solidFill>
                <a:schemeClr val="tx1"/>
              </a:solidFill>
            </a:endParaRPr>
          </a:p>
        </p:txBody>
      </p:sp>
      <p:pic>
        <p:nvPicPr>
          <p:cNvPr id="33" name="Picture 32"/>
          <p:cNvPicPr>
            <a:picLocks noChangeAspect="1"/>
          </p:cNvPicPr>
          <p:nvPr/>
        </p:nvPicPr>
        <p:blipFill rotWithShape="1">
          <a:blip r:embed="rId6"/>
          <a:srcRect l="72174" t="27693" r="3834" b="43858"/>
          <a:stretch/>
        </p:blipFill>
        <p:spPr>
          <a:xfrm>
            <a:off x="1114192" y="1020767"/>
            <a:ext cx="1770898" cy="1479813"/>
          </a:xfrm>
          <a:prstGeom prst="rect">
            <a:avLst/>
          </a:prstGeom>
        </p:spPr>
      </p:pic>
      <p:sp>
        <p:nvSpPr>
          <p:cNvPr id="34" name="TextBox 33"/>
          <p:cNvSpPr txBox="1"/>
          <p:nvPr/>
        </p:nvSpPr>
        <p:spPr>
          <a:xfrm>
            <a:off x="1296537" y="5883191"/>
            <a:ext cx="3485028" cy="369332"/>
          </a:xfrm>
          <a:prstGeom prst="rect">
            <a:avLst/>
          </a:prstGeom>
          <a:noFill/>
        </p:spPr>
        <p:txBody>
          <a:bodyPr wrap="square" rtlCol="0">
            <a:spAutoFit/>
          </a:bodyPr>
          <a:lstStyle/>
          <a:p>
            <a:pPr algn="ctr"/>
            <a:r>
              <a:rPr lang="en-GB" dirty="0">
                <a:hlinkClick r:id="rId7"/>
              </a:rPr>
              <a:t>Find detail here for the PTFA</a:t>
            </a:r>
            <a:r>
              <a:rPr lang="en-GB" dirty="0"/>
              <a:t> </a:t>
            </a:r>
          </a:p>
        </p:txBody>
      </p:sp>
      <p:pic>
        <p:nvPicPr>
          <p:cNvPr id="35" name="Picture 34"/>
          <p:cNvPicPr>
            <a:picLocks noChangeAspect="1"/>
          </p:cNvPicPr>
          <p:nvPr/>
        </p:nvPicPr>
        <p:blipFill rotWithShape="1">
          <a:blip r:embed="rId8"/>
          <a:srcRect l="28182" t="50700" r="32169" b="30457"/>
          <a:stretch/>
        </p:blipFill>
        <p:spPr>
          <a:xfrm>
            <a:off x="1484606" y="3117070"/>
            <a:ext cx="5158853" cy="995077"/>
          </a:xfrm>
          <a:prstGeom prst="rect">
            <a:avLst/>
          </a:prstGeom>
        </p:spPr>
      </p:pic>
      <p:pic>
        <p:nvPicPr>
          <p:cNvPr id="36" name="Picture 35"/>
          <p:cNvPicPr>
            <a:picLocks noChangeAspect="1"/>
          </p:cNvPicPr>
          <p:nvPr/>
        </p:nvPicPr>
        <p:blipFill rotWithShape="1">
          <a:blip r:embed="rId9"/>
          <a:srcRect l="67413" t="58535" r="2797" b="11801"/>
          <a:stretch/>
        </p:blipFill>
        <p:spPr>
          <a:xfrm>
            <a:off x="1587490" y="4423684"/>
            <a:ext cx="3000214" cy="1358437"/>
          </a:xfrm>
          <a:prstGeom prst="rect">
            <a:avLst/>
          </a:prstGeom>
        </p:spPr>
      </p:pic>
    </p:spTree>
    <p:extLst>
      <p:ext uri="{BB962C8B-B14F-4D97-AF65-F5344CB8AC3E}">
        <p14:creationId xmlns:p14="http://schemas.microsoft.com/office/powerpoint/2010/main" val="3543161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09" y="4400535"/>
            <a:ext cx="1700410" cy="2002892"/>
          </a:xfrm>
          <a:prstGeom prst="rect">
            <a:avLst/>
          </a:prstGeom>
        </p:spPr>
      </p:pic>
      <p:sp>
        <p:nvSpPr>
          <p:cNvPr id="4" name="Rounded Rectangular Callout 3"/>
          <p:cNvSpPr/>
          <p:nvPr/>
        </p:nvSpPr>
        <p:spPr>
          <a:xfrm>
            <a:off x="391886" y="326571"/>
            <a:ext cx="4667895" cy="3996045"/>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Transition</a:t>
            </a:r>
          </a:p>
          <a:p>
            <a:pPr algn="ctr"/>
            <a:r>
              <a:rPr lang="en-GB" sz="1600" dirty="0">
                <a:solidFill>
                  <a:schemeClr val="tx1"/>
                </a:solidFill>
              </a:rPr>
              <a:t>We are excited to offer stay and play sessions this year.  </a:t>
            </a:r>
          </a:p>
          <a:p>
            <a:pPr algn="ctr"/>
            <a:r>
              <a:rPr lang="en-GB" sz="1600" dirty="0">
                <a:solidFill>
                  <a:schemeClr val="tx1"/>
                </a:solidFill>
              </a:rPr>
              <a:t>It is a great way for you to get to know some of your new friends. </a:t>
            </a:r>
          </a:p>
          <a:p>
            <a:pPr algn="ctr"/>
            <a:endParaRPr lang="en-GB" sz="1600" dirty="0">
              <a:solidFill>
                <a:schemeClr val="tx1"/>
              </a:solidFill>
            </a:endParaRPr>
          </a:p>
          <a:p>
            <a:pPr algn="ctr"/>
            <a:r>
              <a:rPr lang="en-GB" sz="1600" dirty="0">
                <a:solidFill>
                  <a:schemeClr val="tx1"/>
                </a:solidFill>
              </a:rPr>
              <a:t>9:15 – 10:15 am </a:t>
            </a:r>
          </a:p>
          <a:p>
            <a:pPr algn="ct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24</a:t>
            </a:r>
            <a:r>
              <a:rPr lang="en-GB" sz="1600" baseline="30000" dirty="0">
                <a:solidFill>
                  <a:schemeClr val="tx1"/>
                </a:solidFill>
              </a:rPr>
              <a:t>th</a:t>
            </a:r>
            <a:r>
              <a:rPr lang="en-GB" sz="1600" dirty="0">
                <a:solidFill>
                  <a:schemeClr val="tx1"/>
                </a:solidFill>
              </a:rPr>
              <a:t> June 2022</a:t>
            </a:r>
          </a:p>
          <a:p>
            <a:pPr marL="285750" indent="-285750">
              <a:buFont typeface="Arial" panose="020B0604020202020204" pitchFamily="34" charset="0"/>
              <a:buChar char="•"/>
            </a:pPr>
            <a:r>
              <a:rPr lang="en-GB" sz="1600" dirty="0">
                <a:solidFill>
                  <a:schemeClr val="tx1"/>
                </a:solidFill>
              </a:rPr>
              <a:t>1</a:t>
            </a:r>
            <a:r>
              <a:rPr lang="en-GB" sz="1600" baseline="30000" dirty="0">
                <a:solidFill>
                  <a:schemeClr val="tx1"/>
                </a:solidFill>
              </a:rPr>
              <a:t>st</a:t>
            </a:r>
            <a:r>
              <a:rPr lang="en-GB" sz="1600" dirty="0">
                <a:solidFill>
                  <a:schemeClr val="tx1"/>
                </a:solidFill>
              </a:rPr>
              <a:t> July 2022</a:t>
            </a:r>
          </a:p>
          <a:p>
            <a:pPr marL="285750" indent="-285750">
              <a:buFont typeface="Arial" panose="020B0604020202020204" pitchFamily="34" charset="0"/>
              <a:buChar char="•"/>
            </a:pPr>
            <a:r>
              <a:rPr lang="en-GB" sz="1600" dirty="0">
                <a:solidFill>
                  <a:schemeClr val="tx1"/>
                </a:solidFill>
              </a:rPr>
              <a:t>8</a:t>
            </a:r>
            <a:r>
              <a:rPr lang="en-GB" sz="1600" baseline="30000" dirty="0">
                <a:solidFill>
                  <a:schemeClr val="tx1"/>
                </a:solidFill>
              </a:rPr>
              <a:t>th</a:t>
            </a:r>
            <a:r>
              <a:rPr lang="en-GB" sz="1600" dirty="0">
                <a:solidFill>
                  <a:schemeClr val="tx1"/>
                </a:solidFill>
              </a:rPr>
              <a:t> July 2022 </a:t>
            </a:r>
          </a:p>
          <a:p>
            <a:pPr algn="ctr"/>
            <a:r>
              <a:rPr lang="en-GB" sz="1600" dirty="0">
                <a:solidFill>
                  <a:schemeClr val="tx1"/>
                </a:solidFill>
              </a:rPr>
              <a:t> </a:t>
            </a:r>
          </a:p>
          <a:p>
            <a:pPr algn="ctr"/>
            <a:r>
              <a:rPr lang="en-GB" sz="1600" dirty="0">
                <a:solidFill>
                  <a:schemeClr val="accent6"/>
                </a:solidFill>
              </a:rPr>
              <a:t>missryanhassell@gmail.com</a:t>
            </a:r>
            <a:endParaRPr lang="en-GB" sz="1600" dirty="0">
              <a:solidFill>
                <a:schemeClr val="tx1"/>
              </a:solidFill>
            </a:endParaRPr>
          </a:p>
          <a:p>
            <a:pPr algn="ctr"/>
            <a:r>
              <a:rPr lang="en-GB" sz="1600" dirty="0">
                <a:solidFill>
                  <a:schemeClr val="tx1"/>
                </a:solidFill>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a:t>.</a:t>
            </a:r>
          </a:p>
        </p:txBody>
      </p:sp>
      <p:sp>
        <p:nvSpPr>
          <p:cNvPr id="9" name="TextBox 8">
            <a:extLst>
              <a:ext uri="{FF2B5EF4-FFF2-40B4-BE49-F238E27FC236}">
                <a16:creationId xmlns:a16="http://schemas.microsoft.com/office/drawing/2014/main" id="{EFCAF59E-F1BF-4A37-9E13-B03EA655BCDB}"/>
              </a:ext>
            </a:extLst>
          </p:cNvPr>
          <p:cNvSpPr txBox="1"/>
          <p:nvPr/>
        </p:nvSpPr>
        <p:spPr>
          <a:xfrm>
            <a:off x="5795592" y="2484209"/>
            <a:ext cx="2096823" cy="1477328"/>
          </a:xfrm>
          <a:prstGeom prst="rect">
            <a:avLst/>
          </a:prstGeom>
          <a:noFill/>
          <a:ln>
            <a:noFill/>
          </a:ln>
        </p:spPr>
        <p:txBody>
          <a:bodyPr wrap="square" rtlCol="0">
            <a:spAutoFit/>
          </a:bodyPr>
          <a:lstStyle/>
          <a:p>
            <a:pPr algn="ctr"/>
            <a:r>
              <a:rPr lang="en-GB" dirty="0"/>
              <a:t>Insert a photo which shows yourself with a task for children to complete. </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621" y="4562761"/>
            <a:ext cx="1382786" cy="1495971"/>
          </a:xfrm>
          <a:prstGeom prst="rect">
            <a:avLst/>
          </a:prstGeom>
        </p:spPr>
      </p:pic>
      <p:pic>
        <p:nvPicPr>
          <p:cNvPr id="6" name="Picture 5"/>
          <p:cNvPicPr>
            <a:picLocks noChangeAspect="1"/>
          </p:cNvPicPr>
          <p:nvPr/>
        </p:nvPicPr>
        <p:blipFill rotWithShape="1">
          <a:blip r:embed="rId6"/>
          <a:srcRect l="65301" t="13695" r="12013" b="54671"/>
          <a:stretch/>
        </p:blipFill>
        <p:spPr>
          <a:xfrm>
            <a:off x="5477182" y="1851379"/>
            <a:ext cx="2662107" cy="2743550"/>
          </a:xfrm>
          <a:prstGeom prst="rect">
            <a:avLst/>
          </a:prstGeom>
        </p:spPr>
      </p:pic>
      <p:sp>
        <p:nvSpPr>
          <p:cNvPr id="11" name="Rectangle 10"/>
          <p:cNvSpPr/>
          <p:nvPr/>
        </p:nvSpPr>
        <p:spPr>
          <a:xfrm>
            <a:off x="5883190" y="4617766"/>
            <a:ext cx="2826325" cy="646331"/>
          </a:xfrm>
          <a:prstGeom prst="rect">
            <a:avLst/>
          </a:prstGeom>
        </p:spPr>
        <p:txBody>
          <a:bodyPr wrap="square">
            <a:spAutoFit/>
          </a:bodyPr>
          <a:lstStyle/>
          <a:p>
            <a:r>
              <a:rPr lang="en-GB" dirty="0"/>
              <a:t>Click </a:t>
            </a:r>
            <a:r>
              <a:rPr lang="en-GB" dirty="0">
                <a:hlinkClick r:id="rId7"/>
              </a:rPr>
              <a:t>here</a:t>
            </a:r>
            <a:r>
              <a:rPr lang="en-GB" dirty="0"/>
              <a:t> for starting school support</a:t>
            </a:r>
          </a:p>
        </p:txBody>
      </p:sp>
    </p:spTree>
    <p:extLst>
      <p:ext uri="{BB962C8B-B14F-4D97-AF65-F5344CB8AC3E}">
        <p14:creationId xmlns:p14="http://schemas.microsoft.com/office/powerpoint/2010/main" val="4102370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33062" y="702732"/>
            <a:ext cx="4313071" cy="2777068"/>
          </a:xfrm>
          <a:prstGeom prst="wedgeRoundRectCallout">
            <a:avLst>
              <a:gd name="adj1" fmla="val -22499"/>
              <a:gd name="adj2" fmla="val 61825"/>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We are really looking forward to seeing you in September. Feel free to contact me (Miss Ryan) over the summer holidays and I’ll get back to you as soon as I can.</a:t>
            </a:r>
          </a:p>
          <a:p>
            <a:pPr algn="ctr"/>
            <a:endParaRPr lang="en-GB" sz="1600" dirty="0">
              <a:solidFill>
                <a:schemeClr val="accent6"/>
              </a:solidFill>
            </a:endParaRPr>
          </a:p>
          <a:p>
            <a:pPr algn="ctr"/>
            <a:r>
              <a:rPr lang="en-GB" dirty="0">
                <a:solidFill>
                  <a:schemeClr val="accent6"/>
                </a:solidFill>
              </a:rPr>
              <a:t>missryanhassell@gmail.com</a:t>
            </a:r>
            <a:r>
              <a:rPr lang="en-GB" sz="1600" dirty="0">
                <a:solidFill>
                  <a:schemeClr val="accent6"/>
                </a:solidFill>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088318"/>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sp>
        <p:nvSpPr>
          <p:cNvPr id="9" name="TextBox 8">
            <a:extLst>
              <a:ext uri="{FF2B5EF4-FFF2-40B4-BE49-F238E27FC236}">
                <a16:creationId xmlns:a16="http://schemas.microsoft.com/office/drawing/2014/main" id="{EFCAF59E-F1BF-4A37-9E13-B03EA655BCDB}"/>
              </a:ext>
            </a:extLst>
          </p:cNvPr>
          <p:cNvSpPr txBox="1"/>
          <p:nvPr/>
        </p:nvSpPr>
        <p:spPr>
          <a:xfrm>
            <a:off x="5897519" y="2726787"/>
            <a:ext cx="1892969" cy="923330"/>
          </a:xfrm>
          <a:prstGeom prst="rect">
            <a:avLst/>
          </a:prstGeom>
          <a:noFill/>
          <a:ln>
            <a:noFill/>
          </a:ln>
        </p:spPr>
        <p:txBody>
          <a:bodyPr wrap="square" rtlCol="0">
            <a:spAutoFit/>
          </a:bodyPr>
          <a:lstStyle/>
          <a:p>
            <a:pPr algn="ctr"/>
            <a:r>
              <a:rPr lang="en-GB" dirty="0"/>
              <a:t>Insert a photo which shows the playground.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193628"/>
            <a:ext cx="1382786" cy="1495971"/>
          </a:xfrm>
          <a:prstGeom prst="rect">
            <a:avLst/>
          </a:prstGeom>
        </p:spPr>
      </p:pic>
      <p:pic>
        <p:nvPicPr>
          <p:cNvPr id="6" name="Picture 5"/>
          <p:cNvPicPr>
            <a:picLocks noChangeAspect="1"/>
          </p:cNvPicPr>
          <p:nvPr/>
        </p:nvPicPr>
        <p:blipFill rotWithShape="1">
          <a:blip r:embed="rId5"/>
          <a:srcRect l="40308" t="47464" r="27489" b="30226"/>
          <a:stretch/>
        </p:blipFill>
        <p:spPr>
          <a:xfrm>
            <a:off x="5473975" y="1840089"/>
            <a:ext cx="2789492" cy="2754840"/>
          </a:xfrm>
          <a:prstGeom prst="rect">
            <a:avLst/>
          </a:prstGeom>
        </p:spPr>
      </p:pic>
      <p:sp>
        <p:nvSpPr>
          <p:cNvPr id="11" name="TextBox 10"/>
          <p:cNvSpPr txBox="1"/>
          <p:nvPr/>
        </p:nvSpPr>
        <p:spPr>
          <a:xfrm>
            <a:off x="5896712" y="4765246"/>
            <a:ext cx="2365948" cy="646331"/>
          </a:xfrm>
          <a:prstGeom prst="rect">
            <a:avLst/>
          </a:prstGeom>
          <a:noFill/>
        </p:spPr>
        <p:txBody>
          <a:bodyPr wrap="square" rtlCol="0">
            <a:spAutoFit/>
          </a:bodyPr>
          <a:lstStyle/>
          <a:p>
            <a:pPr algn="ctr"/>
            <a:r>
              <a:rPr lang="en-GB" dirty="0"/>
              <a:t>We can’t wait to see you!</a:t>
            </a:r>
          </a:p>
        </p:txBody>
      </p:sp>
    </p:spTree>
    <p:extLst>
      <p:ext uri="{BB962C8B-B14F-4D97-AF65-F5344CB8AC3E}">
        <p14:creationId xmlns:p14="http://schemas.microsoft.com/office/powerpoint/2010/main" val="237201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24" y="1566333"/>
            <a:ext cx="3169911" cy="3733800"/>
          </a:xfrm>
          <a:prstGeom prst="rect">
            <a:avLst/>
          </a:prstGeom>
        </p:spPr>
      </p:pic>
      <p:sp>
        <p:nvSpPr>
          <p:cNvPr id="4" name="Rounded Rectangular Callout 3"/>
          <p:cNvSpPr/>
          <p:nvPr/>
        </p:nvSpPr>
        <p:spPr>
          <a:xfrm>
            <a:off x="4902200" y="1557867"/>
            <a:ext cx="3183467" cy="3767666"/>
          </a:xfrm>
          <a:prstGeom prst="wedgeRoundRectCallout">
            <a:avLst>
              <a:gd name="adj1" fmla="val -62925"/>
              <a:gd name="adj2" fmla="val -2266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Welcome to </a:t>
            </a:r>
          </a:p>
          <a:p>
            <a:pPr algn="ctr"/>
            <a:r>
              <a:rPr lang="en-GB" dirty="0">
                <a:solidFill>
                  <a:schemeClr val="tx1"/>
                </a:solidFill>
              </a:rPr>
              <a:t>Hassell Early Years. (Nursery &amp; Reception)</a:t>
            </a:r>
          </a:p>
          <a:p>
            <a:pPr algn="ctr"/>
            <a:r>
              <a:rPr lang="en-GB" dirty="0">
                <a:solidFill>
                  <a:schemeClr val="tx1"/>
                </a:solidFill>
              </a:rPr>
              <a:t>My name is Miss Ryan and I will be your teacher in September.  </a:t>
            </a:r>
          </a:p>
          <a:p>
            <a:pPr algn="ctr"/>
            <a:endParaRPr lang="en-GB" dirty="0">
              <a:solidFill>
                <a:schemeClr val="tx1"/>
              </a:solidFill>
            </a:endParaRPr>
          </a:p>
          <a:p>
            <a:pPr algn="ctr"/>
            <a:r>
              <a:rPr lang="en-GB" dirty="0">
                <a:solidFill>
                  <a:schemeClr val="tx1"/>
                </a:solidFill>
              </a:rPr>
              <a:t>Let me tell you what a day in Early Years looks like.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792" y="2034974"/>
            <a:ext cx="2012084" cy="2218510"/>
          </a:xfrm>
          <a:prstGeom prst="rect">
            <a:avLst/>
          </a:prstGeom>
        </p:spPr>
      </p:pic>
      <p:sp>
        <p:nvSpPr>
          <p:cNvPr id="6" name="TextBox 5"/>
          <p:cNvSpPr txBox="1"/>
          <p:nvPr/>
        </p:nvSpPr>
        <p:spPr>
          <a:xfrm>
            <a:off x="1419367" y="4722125"/>
            <a:ext cx="2606723" cy="369332"/>
          </a:xfrm>
          <a:prstGeom prst="rect">
            <a:avLst/>
          </a:prstGeom>
          <a:noFill/>
        </p:spPr>
        <p:txBody>
          <a:bodyPr wrap="square" rtlCol="0">
            <a:spAutoFit/>
          </a:bodyPr>
          <a:lstStyle/>
          <a:p>
            <a:pPr algn="ctr"/>
            <a:r>
              <a:rPr lang="en-GB" dirty="0"/>
              <a:t>Miss Ryan</a:t>
            </a:r>
          </a:p>
        </p:txBody>
      </p:sp>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695" y="4283914"/>
            <a:ext cx="1700410" cy="2002892"/>
          </a:xfrm>
          <a:prstGeom prst="rect">
            <a:avLst/>
          </a:prstGeom>
        </p:spPr>
      </p:pic>
      <p:sp>
        <p:nvSpPr>
          <p:cNvPr id="4" name="Rounded Rectangular Callout 3"/>
          <p:cNvSpPr/>
          <p:nvPr/>
        </p:nvSpPr>
        <p:spPr>
          <a:xfrm>
            <a:off x="733062" y="702731"/>
            <a:ext cx="4313071" cy="2983975"/>
          </a:xfrm>
          <a:prstGeom prst="wedgeRoundRectCallout">
            <a:avLst>
              <a:gd name="adj1" fmla="val -22499"/>
              <a:gd name="adj2" fmla="val 6182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Good morning! </a:t>
            </a:r>
          </a:p>
          <a:p>
            <a:pPr algn="ctr"/>
            <a:r>
              <a:rPr lang="en-GB" sz="1600" dirty="0">
                <a:solidFill>
                  <a:schemeClr val="tx1"/>
                </a:solidFill>
              </a:rPr>
              <a:t>When you come to school in the morning, you need to walk through the playground and find our classroom door. </a:t>
            </a:r>
          </a:p>
          <a:p>
            <a:pPr algn="ctr"/>
            <a:endParaRPr lang="en-GB" sz="1600" dirty="0">
              <a:solidFill>
                <a:schemeClr val="tx1"/>
              </a:solidFill>
            </a:endParaRPr>
          </a:p>
          <a:p>
            <a:pPr algn="ctr"/>
            <a:r>
              <a:rPr lang="en-GB" sz="1600" dirty="0">
                <a:solidFill>
                  <a:schemeClr val="tx1"/>
                </a:solidFill>
              </a:rPr>
              <a:t>Your teacher will be there to see you and talk to you and your grown-ups. You might see some adults who work in our class too, such as Mrs Heath and Miss Johns.   You will be in your school uniform.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25" y="4388536"/>
            <a:ext cx="1382786" cy="149439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206" y="1933303"/>
            <a:ext cx="2097595" cy="2661626"/>
          </a:xfrm>
          <a:prstGeom prst="rect">
            <a:avLst/>
          </a:prstGeom>
        </p:spPr>
      </p:pic>
      <p:sp>
        <p:nvSpPr>
          <p:cNvPr id="11" name="TextBox 10"/>
          <p:cNvSpPr txBox="1"/>
          <p:nvPr/>
        </p:nvSpPr>
        <p:spPr>
          <a:xfrm>
            <a:off x="5795206" y="4737521"/>
            <a:ext cx="2553333" cy="338554"/>
          </a:xfrm>
          <a:prstGeom prst="rect">
            <a:avLst/>
          </a:prstGeom>
          <a:noFill/>
        </p:spPr>
        <p:txBody>
          <a:bodyPr wrap="square" rtlCol="0">
            <a:spAutoFit/>
          </a:bodyPr>
          <a:lstStyle/>
          <a:p>
            <a:r>
              <a:rPr lang="en-GB" sz="1600" dirty="0"/>
              <a:t>Find uniform details</a:t>
            </a:r>
            <a:r>
              <a:rPr lang="en-GB" sz="1600" dirty="0">
                <a:hlinkClick r:id="rId6"/>
              </a:rPr>
              <a:t> here </a:t>
            </a:r>
            <a:endParaRPr lang="en-GB" sz="1600" dirty="0"/>
          </a:p>
        </p:txBody>
      </p:sp>
      <p:sp>
        <p:nvSpPr>
          <p:cNvPr id="12" name="TextBox 11"/>
          <p:cNvSpPr txBox="1"/>
          <p:nvPr/>
        </p:nvSpPr>
        <p:spPr>
          <a:xfrm>
            <a:off x="2560321" y="5917474"/>
            <a:ext cx="5702340" cy="369332"/>
          </a:xfrm>
          <a:prstGeom prst="rect">
            <a:avLst/>
          </a:prstGeom>
          <a:noFill/>
        </p:spPr>
        <p:txBody>
          <a:bodyPr wrap="square" rtlCol="0">
            <a:spAutoFit/>
          </a:bodyPr>
          <a:lstStyle/>
          <a:p>
            <a:r>
              <a:rPr lang="en-GB" dirty="0"/>
              <a:t>Buy uniform from </a:t>
            </a:r>
            <a:r>
              <a:rPr lang="en-GB" dirty="0">
                <a:hlinkClick r:id="rId7"/>
              </a:rPr>
              <a:t>here</a:t>
            </a:r>
            <a:r>
              <a:rPr lang="en-GB" dirty="0"/>
              <a:t> or </a:t>
            </a:r>
            <a:r>
              <a:rPr lang="en-GB" dirty="0">
                <a:hlinkClick r:id="rId8"/>
              </a:rPr>
              <a:t>here</a:t>
            </a:r>
            <a:r>
              <a:rPr lang="en-GB" dirty="0"/>
              <a:t> or any supermarket.  </a:t>
            </a:r>
          </a:p>
        </p:txBody>
      </p:sp>
      <p:sp>
        <p:nvSpPr>
          <p:cNvPr id="13" name="Oval Callout 12"/>
          <p:cNvSpPr/>
          <p:nvPr/>
        </p:nvSpPr>
        <p:spPr>
          <a:xfrm>
            <a:off x="2536784" y="3745438"/>
            <a:ext cx="2076993" cy="1024084"/>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I’m Harold, the </a:t>
            </a:r>
            <a:r>
              <a:rPr lang="en-GB" dirty="0" err="1"/>
              <a:t>Hassell</a:t>
            </a:r>
            <a:r>
              <a:rPr lang="en-GB" dirty="0"/>
              <a:t> bear</a:t>
            </a:r>
          </a:p>
        </p:txBody>
      </p:sp>
    </p:spTree>
    <p:extLst>
      <p:ext uri="{BB962C8B-B14F-4D97-AF65-F5344CB8AC3E}">
        <p14:creationId xmlns:p14="http://schemas.microsoft.com/office/powerpoint/2010/main" val="69202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57" y="2865954"/>
            <a:ext cx="1700410" cy="2002892"/>
          </a:xfrm>
          <a:prstGeom prst="rect">
            <a:avLst/>
          </a:prstGeom>
        </p:spPr>
      </p:pic>
      <p:sp>
        <p:nvSpPr>
          <p:cNvPr id="4" name="Rounded Rectangular Callout 3"/>
          <p:cNvSpPr/>
          <p:nvPr/>
        </p:nvSpPr>
        <p:spPr>
          <a:xfrm>
            <a:off x="746457" y="524255"/>
            <a:ext cx="7099068" cy="1986324"/>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Coming into class</a:t>
            </a:r>
          </a:p>
          <a:p>
            <a:pPr algn="ctr"/>
            <a:r>
              <a:rPr lang="en-GB" sz="1200" dirty="0">
                <a:solidFill>
                  <a:schemeClr val="tx1"/>
                </a:solidFill>
              </a:rPr>
              <a:t>When you come to school in September you will come into the school via the colourful gate to the left of the school. (as you face the building) </a:t>
            </a:r>
          </a:p>
          <a:p>
            <a:pPr algn="ctr"/>
            <a:r>
              <a:rPr lang="en-GB" sz="1200" dirty="0">
                <a:solidFill>
                  <a:schemeClr val="tx1"/>
                </a:solidFill>
              </a:rPr>
              <a:t>Parents are welcome to come into class to help their little one to settle in. </a:t>
            </a:r>
          </a:p>
          <a:p>
            <a:pPr algn="ctr"/>
            <a:r>
              <a:rPr lang="en-GB" sz="1200" dirty="0">
                <a:solidFill>
                  <a:schemeClr val="tx1"/>
                </a:solidFill>
              </a:rPr>
              <a:t>Parents, children usually settle in really well, please don’t worry.  We will contact you with any concerns.  We find the best thing is to have a big smile and hug and say </a:t>
            </a:r>
            <a:r>
              <a:rPr lang="en-GB" sz="1200" dirty="0" err="1">
                <a:solidFill>
                  <a:schemeClr val="tx1"/>
                </a:solidFill>
              </a:rPr>
              <a:t>bye,bye</a:t>
            </a:r>
            <a:r>
              <a:rPr lang="en-GB" sz="1200" dirty="0">
                <a:solidFill>
                  <a:schemeClr val="tx1"/>
                </a:solidFill>
              </a:rPr>
              <a:t>. </a:t>
            </a:r>
          </a:p>
          <a:p>
            <a:pPr algn="ctr"/>
            <a:r>
              <a:rPr lang="en-GB" sz="1200" dirty="0">
                <a:solidFill>
                  <a:schemeClr val="tx1"/>
                </a:solidFill>
              </a:rPr>
              <a:t>Parents are kindly asked to be ready to leave the classroom by 9:00am. (of course if you need to drop off at 8:40 the staff are on hand to support your little one) </a:t>
            </a:r>
          </a:p>
          <a:p>
            <a:pPr algn="ctr"/>
            <a:r>
              <a:rPr lang="en-GB" sz="1200" dirty="0">
                <a:solidFill>
                  <a:schemeClr val="tx1"/>
                </a:solidFill>
              </a:rPr>
              <a:t>Wrap around care is available from 7:30am to 6:00pm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194" y="2455716"/>
            <a:ext cx="4350422"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6899073" y="2049369"/>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2315795" y="5460151"/>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a: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269" y="3007078"/>
            <a:ext cx="1382786" cy="1495971"/>
          </a:xfrm>
          <a:prstGeom prst="rect">
            <a:avLst/>
          </a:prstGeom>
        </p:spPr>
      </p:pic>
      <p:sp>
        <p:nvSpPr>
          <p:cNvPr id="11" name="TextBox 10"/>
          <p:cNvSpPr txBox="1"/>
          <p:nvPr/>
        </p:nvSpPr>
        <p:spPr>
          <a:xfrm>
            <a:off x="7350909" y="3364033"/>
            <a:ext cx="1365955" cy="369332"/>
          </a:xfrm>
          <a:prstGeom prst="rect">
            <a:avLst/>
          </a:prstGeom>
          <a:noFill/>
        </p:spPr>
        <p:txBody>
          <a:bodyPr wrap="square" rtlCol="0">
            <a:spAutoFit/>
          </a:bodyPr>
          <a:lstStyle/>
          <a:p>
            <a:pPr algn="ctr"/>
            <a:endParaRPr lang="en-GB" dirty="0"/>
          </a:p>
        </p:txBody>
      </p:sp>
      <p:sp>
        <p:nvSpPr>
          <p:cNvPr id="12" name="TextBox 11"/>
          <p:cNvSpPr txBox="1"/>
          <p:nvPr/>
        </p:nvSpPr>
        <p:spPr>
          <a:xfrm>
            <a:off x="3375378" y="5554787"/>
            <a:ext cx="3860800" cy="369332"/>
          </a:xfrm>
          <a:prstGeom prst="rect">
            <a:avLst/>
          </a:prstGeom>
          <a:noFill/>
        </p:spPr>
        <p:txBody>
          <a:bodyPr wrap="square" rtlCol="0">
            <a:spAutoFit/>
          </a:bodyPr>
          <a:lstStyle/>
          <a:p>
            <a:pPr algn="ctr"/>
            <a:r>
              <a:rPr lang="en-GB" dirty="0"/>
              <a:t>The Early Years Entrance </a:t>
            </a:r>
          </a:p>
        </p:txBody>
      </p:sp>
      <p:pic>
        <p:nvPicPr>
          <p:cNvPr id="16" name="Picture 15">
            <a:extLst>
              <a:ext uri="{FF2B5EF4-FFF2-40B4-BE49-F238E27FC236}">
                <a16:creationId xmlns:a16="http://schemas.microsoft.com/office/drawing/2014/main" id="{0A20D104-F2CE-4BC9-8E14-B9D335DEA0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0826" y="2711800"/>
            <a:ext cx="1985452" cy="2641766"/>
          </a:xfrm>
          <a:prstGeom prst="rect">
            <a:avLst/>
          </a:prstGeom>
        </p:spPr>
      </p:pic>
    </p:spTree>
    <p:extLst>
      <p:ext uri="{BB962C8B-B14F-4D97-AF65-F5344CB8AC3E}">
        <p14:creationId xmlns:p14="http://schemas.microsoft.com/office/powerpoint/2010/main" val="1458852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62" y="4594929"/>
            <a:ext cx="1700410" cy="2002892"/>
          </a:xfrm>
          <a:prstGeom prst="rect">
            <a:avLst/>
          </a:prstGeom>
        </p:spPr>
      </p:pic>
      <p:sp>
        <p:nvSpPr>
          <p:cNvPr id="4" name="Rounded Rectangular Callout 3"/>
          <p:cNvSpPr/>
          <p:nvPr/>
        </p:nvSpPr>
        <p:spPr>
          <a:xfrm>
            <a:off x="733062" y="702732"/>
            <a:ext cx="4313071" cy="2777068"/>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When you come into the classroom, you will need to take off your coat and hang it on your peg. Each child in our class has their own peg. You will put your lunch bag (if you have one) and water bottle on the trolley and your school book bag in the box. The adults will make sure everyone knows what to do.  </a:t>
            </a:r>
            <a:r>
              <a:rPr lang="en-GB" sz="1600" i="1" dirty="0">
                <a:solidFill>
                  <a:schemeClr val="tx1"/>
                </a:solidFill>
              </a:rPr>
              <a:t>(These things are needed everyday, please label all items)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55" y="4644537"/>
            <a:ext cx="1382786" cy="1494392"/>
          </a:xfrm>
          <a:prstGeom prst="rect">
            <a:avLst/>
          </a:prstGeom>
        </p:spPr>
      </p:pic>
      <p:sp>
        <p:nvSpPr>
          <p:cNvPr id="6" name="AutoShape 2" descr="https://encrypted-tbn0.gstatic.com/images?q=tbn%3AANd9GcSq7lYlRzZ4dMYDBUfWbp__h7sJ-MC2sFVyzm_Yfz2GwlFoJgfjV6kghZegdPhYgI0b4-FIklg&amp;usqp=C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https://encrypted-tbn0.gstatic.com/images?q=tbn%3AANd9GcSq7lYlRzZ4dMYDBUfWbp__h7sJ-MC2sFVyzm_Yfz2GwlFoJgfjV6kghZegdPhYgI0b4-FIklg&amp;usqp=CA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rotWithShape="1">
          <a:blip r:embed="rId5"/>
          <a:srcRect l="7733" t="27054" r="54417" b="11518"/>
          <a:stretch/>
        </p:blipFill>
        <p:spPr>
          <a:xfrm>
            <a:off x="5560333" y="1971583"/>
            <a:ext cx="2591193" cy="2364378"/>
          </a:xfrm>
          <a:prstGeom prst="rect">
            <a:avLst/>
          </a:prstGeom>
        </p:spPr>
      </p:pic>
      <p:sp>
        <p:nvSpPr>
          <p:cNvPr id="13" name="Oval Callout 12"/>
          <p:cNvSpPr/>
          <p:nvPr/>
        </p:nvSpPr>
        <p:spPr>
          <a:xfrm>
            <a:off x="2398634" y="3760214"/>
            <a:ext cx="2011680" cy="1151493"/>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t>The school book bags are the perfect size to fit in your reading folder</a:t>
            </a:r>
          </a:p>
        </p:txBody>
      </p:sp>
      <p:sp>
        <p:nvSpPr>
          <p:cNvPr id="14" name="TextBox 13"/>
          <p:cNvSpPr txBox="1"/>
          <p:nvPr/>
        </p:nvSpPr>
        <p:spPr>
          <a:xfrm>
            <a:off x="6075886" y="4772932"/>
            <a:ext cx="1845377" cy="369332"/>
          </a:xfrm>
          <a:prstGeom prst="rect">
            <a:avLst/>
          </a:prstGeom>
          <a:noFill/>
        </p:spPr>
        <p:txBody>
          <a:bodyPr wrap="none" rtlCol="0">
            <a:spAutoFit/>
          </a:bodyPr>
          <a:lstStyle/>
          <a:p>
            <a:r>
              <a:rPr lang="en-GB" dirty="0"/>
              <a:t>School book bag</a:t>
            </a:r>
          </a:p>
        </p:txBody>
      </p:sp>
    </p:spTree>
    <p:extLst>
      <p:ext uri="{BB962C8B-B14F-4D97-AF65-F5344CB8AC3E}">
        <p14:creationId xmlns:p14="http://schemas.microsoft.com/office/powerpoint/2010/main" val="2254626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Our next job is to do the register. We sit on the carpet and say good morning to each other.  Your teacher will tell you what we will be learning for that day and all of the fun activities that will be available.  Your teachers will give you lots of help throughout the day. Our learning takes place inside and out.  You’ll have so much fun! </a:t>
            </a:r>
          </a:p>
        </p:txBody>
      </p:sp>
      <p:grpSp>
        <p:nvGrpSpPr>
          <p:cNvPr id="6" name="Group 5"/>
          <p:cNvGrpSpPr/>
          <p:nvPr/>
        </p:nvGrpSpPr>
        <p:grpSpPr>
          <a:xfrm>
            <a:off x="4685605" y="2637731"/>
            <a:ext cx="3499022" cy="3719052"/>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972307" y="2654012"/>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sp>
        <p:nvSpPr>
          <p:cNvPr id="15" name="TextBox 14">
            <a:extLst>
              <a:ext uri="{FF2B5EF4-FFF2-40B4-BE49-F238E27FC236}">
                <a16:creationId xmlns:a16="http://schemas.microsoft.com/office/drawing/2014/main" id="{844D531E-DBC4-459E-A4E5-4D58DF74B81F}"/>
              </a:ext>
            </a:extLst>
          </p:cNvPr>
          <p:cNvSpPr txBox="1"/>
          <p:nvPr/>
        </p:nvSpPr>
        <p:spPr>
          <a:xfrm>
            <a:off x="5400262" y="3931898"/>
            <a:ext cx="2069707" cy="923330"/>
          </a:xfrm>
          <a:prstGeom prst="rect">
            <a:avLst/>
          </a:prstGeom>
          <a:noFill/>
          <a:ln>
            <a:noFill/>
          </a:ln>
        </p:spPr>
        <p:txBody>
          <a:bodyPr wrap="square" rtlCol="0">
            <a:spAutoFit/>
          </a:bodyPr>
          <a:lstStyle/>
          <a:p>
            <a:pPr algn="ctr"/>
            <a:r>
              <a:rPr lang="en-GB" dirty="0"/>
              <a:t>Insert a photo of school office/office staff.</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7" name="Picture Placeholder 12"/>
          <p:cNvPicPr>
            <a:picLocks noChangeAspect="1"/>
          </p:cNvPicPr>
          <p:nvPr/>
        </p:nvPicPr>
        <p:blipFill>
          <a:blip r:embed="rId5" cstate="print">
            <a:extLst>
              <a:ext uri="{28A0092B-C50C-407E-A947-70E740481C1C}">
                <a14:useLocalDpi xmlns:a14="http://schemas.microsoft.com/office/drawing/2010/main" val="0"/>
              </a:ext>
            </a:extLst>
          </a:blip>
          <a:srcRect t="4993" b="4993"/>
          <a:stretch>
            <a:fillRect/>
          </a:stretch>
        </p:blipFill>
        <p:spPr bwMode="auto">
          <a:xfrm>
            <a:off x="1554479" y="3136073"/>
            <a:ext cx="2338252" cy="23246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3109" y="3153646"/>
            <a:ext cx="2349473" cy="2290800"/>
          </a:xfrm>
          <a:prstGeom prst="rect">
            <a:avLst/>
          </a:prstGeom>
        </p:spPr>
      </p:pic>
    </p:spTree>
    <p:extLst>
      <p:ext uri="{BB962C8B-B14F-4D97-AF65-F5344CB8AC3E}">
        <p14:creationId xmlns:p14="http://schemas.microsoft.com/office/powerpoint/2010/main" val="198685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719" y="1750422"/>
            <a:ext cx="6635931" cy="3970318"/>
          </a:xfrm>
          <a:prstGeom prst="rect">
            <a:avLst/>
          </a:prstGeom>
          <a:noFill/>
        </p:spPr>
        <p:txBody>
          <a:bodyPr wrap="square" rtlCol="0">
            <a:spAutoFit/>
          </a:bodyPr>
          <a:lstStyle/>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8:40 – 8:50 Children </a:t>
            </a:r>
            <a:r>
              <a:rPr lang="en-GB" altLang="en-US" sz="1400" dirty="0">
                <a:solidFill>
                  <a:schemeClr val="accent6"/>
                </a:solidFill>
                <a:latin typeface="Comic Sans MS" panose="030F0702030302020204" pitchFamily="66" charset="0"/>
              </a:rPr>
              <a:t>(arrive over via the yard am routine)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8:50 – 9:00 Register is taken</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9:00 – 10:30 Introduction to the day </a:t>
            </a:r>
            <a:r>
              <a:rPr lang="en-GB" altLang="en-US" sz="1050" dirty="0">
                <a:solidFill>
                  <a:schemeClr val="accent6"/>
                </a:solidFill>
                <a:latin typeface="Comic Sans MS" panose="030F0702030302020204" pitchFamily="66" charset="0"/>
              </a:rPr>
              <a:t>(adult directed and child choice)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10:30 – 10:45 Break  </a:t>
            </a:r>
            <a:r>
              <a:rPr lang="en-GB" altLang="en-US" sz="1400" dirty="0">
                <a:solidFill>
                  <a:schemeClr val="accent6"/>
                </a:solidFill>
                <a:latin typeface="Comic Sans MS" panose="030F0702030302020204" pitchFamily="66" charset="0"/>
              </a:rPr>
              <a:t>(fruit and milk) (water in bottles)</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10:45 – 11:30 Story Time &amp; Phonics &amp; </a:t>
            </a:r>
            <a:r>
              <a:rPr lang="en-GB" altLang="en-US" sz="1000" dirty="0">
                <a:solidFill>
                  <a:schemeClr val="accent6"/>
                </a:solidFill>
                <a:latin typeface="Comic Sans MS" panose="030F0702030302020204" pitchFamily="66" charset="0"/>
              </a:rPr>
              <a:t>(adult directed and child choice)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11:45 – 12:45 Lunch </a:t>
            </a:r>
            <a:r>
              <a:rPr lang="en-GB" altLang="en-US" sz="1000" dirty="0">
                <a:solidFill>
                  <a:schemeClr val="accent6"/>
                </a:solidFill>
                <a:latin typeface="Comic Sans MS" panose="030F0702030302020204" pitchFamily="66" charset="0"/>
              </a:rPr>
              <a:t>(hot dinner or packed lunch – </a:t>
            </a:r>
            <a:r>
              <a:rPr lang="en-GB" altLang="en-US" sz="1000" b="1" dirty="0">
                <a:solidFill>
                  <a:schemeClr val="accent5">
                    <a:lumMod val="50000"/>
                  </a:schemeClr>
                </a:solidFill>
                <a:latin typeface="Comic Sans MS" panose="030F0702030302020204" pitchFamily="66" charset="0"/>
              </a:rPr>
              <a:t>Pick your lunch via text</a:t>
            </a:r>
            <a:r>
              <a:rPr lang="en-GB" altLang="en-US" sz="1000" dirty="0">
                <a:solidFill>
                  <a:schemeClr val="accent6"/>
                </a:solidFill>
                <a:latin typeface="Comic Sans MS" panose="030F0702030302020204" pitchFamily="66" charset="0"/>
              </a:rPr>
              <a:t>)</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12:45 – 13:00 Register is taken &amp; Story time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13:00 – 14:45 Maths - </a:t>
            </a:r>
            <a:r>
              <a:rPr lang="en-GB" altLang="en-US" sz="1600" dirty="0">
                <a:solidFill>
                  <a:schemeClr val="accent6"/>
                </a:solidFill>
                <a:latin typeface="Comic Sans MS" panose="030F0702030302020204" pitchFamily="66" charset="0"/>
              </a:rPr>
              <a:t>Prime areas core teaching &amp; CP</a:t>
            </a:r>
            <a:endParaRPr lang="en-GB" altLang="en-US"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14:55 Children are collected </a:t>
            </a:r>
            <a:r>
              <a:rPr lang="en-GB" altLang="en-US" sz="1400" dirty="0">
                <a:solidFill>
                  <a:schemeClr val="accent6"/>
                </a:solidFill>
                <a:latin typeface="Comic Sans MS" panose="030F0702030302020204" pitchFamily="66" charset="0"/>
              </a:rPr>
              <a:t>(wrap around care &amp; clubs)</a:t>
            </a:r>
          </a:p>
          <a:p>
            <a:endParaRPr lang="en-GB" dirty="0"/>
          </a:p>
        </p:txBody>
      </p:sp>
      <p:sp>
        <p:nvSpPr>
          <p:cNvPr id="3" name="TextBox 2"/>
          <p:cNvSpPr txBox="1"/>
          <p:nvPr/>
        </p:nvSpPr>
        <p:spPr>
          <a:xfrm>
            <a:off x="2044489" y="767928"/>
            <a:ext cx="4754880" cy="369332"/>
          </a:xfrm>
          <a:prstGeom prst="rect">
            <a:avLst/>
          </a:prstGeom>
          <a:noFill/>
        </p:spPr>
        <p:txBody>
          <a:bodyPr wrap="square" rtlCol="0">
            <a:spAutoFit/>
          </a:bodyPr>
          <a:lstStyle/>
          <a:p>
            <a:pPr algn="ctr">
              <a:spcBef>
                <a:spcPct val="50000"/>
              </a:spcBef>
            </a:pPr>
            <a:r>
              <a:rPr lang="en-GB" altLang="en-US" dirty="0">
                <a:solidFill>
                  <a:schemeClr val="accent6"/>
                </a:solidFill>
                <a:latin typeface="Comic Sans MS" panose="030F0702030302020204" pitchFamily="66" charset="0"/>
              </a:rPr>
              <a:t> Timetable for a typical day</a:t>
            </a:r>
          </a:p>
        </p:txBody>
      </p:sp>
    </p:spTree>
    <p:extLst>
      <p:ext uri="{BB962C8B-B14F-4D97-AF65-F5344CB8AC3E}">
        <p14:creationId xmlns:p14="http://schemas.microsoft.com/office/powerpoint/2010/main" val="3722223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365760"/>
            <a:ext cx="5920925" cy="21986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GB" altLang="en-US" sz="1600" b="1" dirty="0">
                <a:solidFill>
                  <a:schemeClr val="tx1"/>
                </a:solidFill>
              </a:rPr>
              <a:t>PE day is Thursday </a:t>
            </a:r>
          </a:p>
          <a:p>
            <a:pPr algn="ctr">
              <a:spcBef>
                <a:spcPct val="50000"/>
              </a:spcBef>
            </a:pPr>
            <a:r>
              <a:rPr lang="en-GB" altLang="en-US" sz="1600" dirty="0">
                <a:solidFill>
                  <a:schemeClr val="tx1"/>
                </a:solidFill>
              </a:rPr>
              <a:t>Our 1</a:t>
            </a:r>
            <a:r>
              <a:rPr lang="en-GB" altLang="en-US" sz="1600" baseline="30000" dirty="0">
                <a:solidFill>
                  <a:schemeClr val="tx1"/>
                </a:solidFill>
              </a:rPr>
              <a:t>st</a:t>
            </a:r>
            <a:r>
              <a:rPr lang="en-GB" altLang="en-US" sz="1600" dirty="0">
                <a:solidFill>
                  <a:schemeClr val="tx1"/>
                </a:solidFill>
              </a:rPr>
              <a:t> PE session will be Thursday the 8t</a:t>
            </a:r>
            <a:r>
              <a:rPr lang="en-GB" altLang="en-US" sz="1600" baseline="30000" dirty="0">
                <a:solidFill>
                  <a:schemeClr val="tx1"/>
                </a:solidFill>
              </a:rPr>
              <a:t>h</a:t>
            </a:r>
            <a:r>
              <a:rPr lang="en-GB" altLang="en-US" sz="1600" dirty="0">
                <a:solidFill>
                  <a:schemeClr val="tx1"/>
                </a:solidFill>
              </a:rPr>
              <a:t> September and then weekly from that date onwards.   On a Thursday please send your child dressed in their PE kit.  </a:t>
            </a:r>
          </a:p>
          <a:p>
            <a:pPr algn="ctr">
              <a:spcBef>
                <a:spcPct val="50000"/>
              </a:spcBef>
            </a:pPr>
            <a:endParaRPr lang="en-GB" altLang="en-US" sz="1600" dirty="0">
              <a:solidFill>
                <a:schemeClr val="tx1"/>
              </a:solidFill>
            </a:endParaRPr>
          </a:p>
          <a:p>
            <a:pPr algn="ctr"/>
            <a:endParaRPr lang="en-GB" sz="1600" dirty="0">
              <a:solidFill>
                <a:schemeClr val="tx1"/>
              </a:solidFill>
            </a:endParaRPr>
          </a:p>
        </p:txBody>
      </p:sp>
      <p:grpSp>
        <p:nvGrpSpPr>
          <p:cNvPr id="6" name="Group 5"/>
          <p:cNvGrpSpPr/>
          <p:nvPr/>
        </p:nvGrpSpPr>
        <p:grpSpPr>
          <a:xfrm>
            <a:off x="4603955" y="2637350"/>
            <a:ext cx="3719273" cy="3719432"/>
            <a:chOff x="4646881" y="1226827"/>
            <a:chExt cx="4462580" cy="446277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646881" y="4594927"/>
              <a:ext cx="1305708" cy="109467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748461" y="1226827"/>
              <a:ext cx="1361000" cy="957709"/>
            </a:xfrm>
            <a:prstGeom prst="rect">
              <a:avLst/>
            </a:prstGeom>
          </p:spPr>
        </p:pic>
      </p:grpSp>
      <p:grpSp>
        <p:nvGrpSpPr>
          <p:cNvPr id="9" name="Group 8"/>
          <p:cNvGrpSpPr/>
          <p:nvPr/>
        </p:nvGrpSpPr>
        <p:grpSpPr>
          <a:xfrm>
            <a:off x="972307" y="2583512"/>
            <a:ext cx="3558986" cy="3789552"/>
            <a:chOff x="4744849" y="1142695"/>
            <a:chExt cx="4270259" cy="454690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654108" y="1142695"/>
              <a:ext cx="1361000" cy="957709"/>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sp>
        <p:nvSpPr>
          <p:cNvPr id="15" name="TextBox 14">
            <a:extLst>
              <a:ext uri="{FF2B5EF4-FFF2-40B4-BE49-F238E27FC236}">
                <a16:creationId xmlns:a16="http://schemas.microsoft.com/office/drawing/2014/main" id="{844D531E-DBC4-459E-A4E5-4D58DF74B81F}"/>
              </a:ext>
            </a:extLst>
          </p:cNvPr>
          <p:cNvSpPr txBox="1"/>
          <p:nvPr/>
        </p:nvSpPr>
        <p:spPr>
          <a:xfrm>
            <a:off x="5400262" y="3931898"/>
            <a:ext cx="2069707" cy="923330"/>
          </a:xfrm>
          <a:prstGeom prst="rect">
            <a:avLst/>
          </a:prstGeom>
          <a:noFill/>
          <a:ln>
            <a:noFill/>
          </a:ln>
        </p:spPr>
        <p:txBody>
          <a:bodyPr wrap="square" rtlCol="0">
            <a:spAutoFit/>
          </a:bodyPr>
          <a:lstStyle/>
          <a:p>
            <a:pPr algn="ctr"/>
            <a:r>
              <a:rPr lang="en-GB" dirty="0"/>
              <a:t>Insert a photo of school office/office staff.</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87500" y="3136073"/>
            <a:ext cx="2311400" cy="2276592"/>
          </a:xfrm>
          <a:prstGeom prst="rect">
            <a:avLst/>
          </a:prstGeom>
        </p:spPr>
      </p:pic>
      <p:pic>
        <p:nvPicPr>
          <p:cNvPr id="17" name="Picture 16"/>
          <p:cNvPicPr>
            <a:picLocks noChangeAspect="1"/>
          </p:cNvPicPr>
          <p:nvPr/>
        </p:nvPicPr>
        <p:blipFill rotWithShape="1">
          <a:blip r:embed="rId6"/>
          <a:srcRect l="60737" t="14757" r="4737" b="40953"/>
          <a:stretch/>
        </p:blipFill>
        <p:spPr>
          <a:xfrm>
            <a:off x="5308688" y="3153646"/>
            <a:ext cx="2311312" cy="2290799"/>
          </a:xfrm>
          <a:prstGeom prst="rect">
            <a:avLst/>
          </a:prstGeom>
        </p:spPr>
      </p:pic>
    </p:spTree>
    <p:extLst>
      <p:ext uri="{BB962C8B-B14F-4D97-AF65-F5344CB8AC3E}">
        <p14:creationId xmlns:p14="http://schemas.microsoft.com/office/powerpoint/2010/main" val="307336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Lunch time </a:t>
            </a:r>
          </a:p>
          <a:p>
            <a:pPr algn="ctr"/>
            <a:r>
              <a:rPr lang="en-GB" sz="1600" dirty="0">
                <a:solidFill>
                  <a:schemeClr val="tx1"/>
                </a:solidFill>
              </a:rPr>
              <a:t>At lunch time the staff stay with the children , Reception aged children are entitled to free school meals.  You are welcome to send your child with a healthy packed lunch.  We are a NO NUT school.  We have children and staff with allergies including Miss Ryan.  Thank you for helping to keep us safe.   Water bottles are needed each day too. </a:t>
            </a:r>
          </a:p>
          <a:p>
            <a:pPr algn="ctr"/>
            <a:r>
              <a:rPr lang="en-GB" sz="1600" dirty="0">
                <a:solidFill>
                  <a:schemeClr val="tx1"/>
                </a:solidFill>
              </a:rPr>
              <a:t>Our lunches are provided by AIP, find details </a:t>
            </a:r>
            <a:r>
              <a:rPr lang="en-GB" sz="1600" dirty="0">
                <a:solidFill>
                  <a:schemeClr val="tx1"/>
                </a:solidFill>
                <a:hlinkClick r:id="rId4"/>
              </a:rPr>
              <a:t>here</a:t>
            </a:r>
            <a:r>
              <a:rPr lang="en-GB" sz="1600" dirty="0">
                <a:solidFill>
                  <a:schemeClr val="tx1"/>
                </a:solidFill>
              </a:rPr>
              <a:t>. </a:t>
            </a:r>
          </a:p>
        </p:txBody>
      </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8" name="Picture 17"/>
          <p:cNvPicPr>
            <a:picLocks noChangeAspect="1"/>
          </p:cNvPicPr>
          <p:nvPr/>
        </p:nvPicPr>
        <p:blipFill rotWithShape="1">
          <a:blip r:embed="rId6"/>
          <a:srcRect l="57448" t="33535" r="20945" b="12174"/>
          <a:stretch/>
        </p:blipFill>
        <p:spPr>
          <a:xfrm>
            <a:off x="1447662" y="2654012"/>
            <a:ext cx="2430422" cy="3433267"/>
          </a:xfrm>
          <a:prstGeom prst="rect">
            <a:avLst/>
          </a:prstGeom>
        </p:spPr>
      </p:pic>
      <p:pic>
        <p:nvPicPr>
          <p:cNvPr id="19" name="Picture 18"/>
          <p:cNvPicPr>
            <a:picLocks noChangeAspect="1"/>
          </p:cNvPicPr>
          <p:nvPr/>
        </p:nvPicPr>
        <p:blipFill rotWithShape="1">
          <a:blip r:embed="rId6"/>
          <a:srcRect l="27868" t="28311" r="45175" b="7509"/>
          <a:stretch/>
        </p:blipFill>
        <p:spPr>
          <a:xfrm>
            <a:off x="5036024" y="2566258"/>
            <a:ext cx="2682981" cy="3591228"/>
          </a:xfrm>
          <a:prstGeom prst="rect">
            <a:avLst/>
          </a:prstGeom>
        </p:spPr>
      </p:pic>
      <p:sp>
        <p:nvSpPr>
          <p:cNvPr id="3" name="10-Point Star 2"/>
          <p:cNvSpPr/>
          <p:nvPr/>
        </p:nvSpPr>
        <p:spPr>
          <a:xfrm>
            <a:off x="3549185" y="3736815"/>
            <a:ext cx="1815738" cy="1801836"/>
          </a:xfrm>
          <a:prstGeom prst="star1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Please remember to tell us about food allergies</a:t>
            </a:r>
          </a:p>
        </p:txBody>
      </p:sp>
    </p:spTree>
    <p:extLst>
      <p:ext uri="{BB962C8B-B14F-4D97-AF65-F5344CB8AC3E}">
        <p14:creationId xmlns:p14="http://schemas.microsoft.com/office/powerpoint/2010/main" val="2048881097"/>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1653</TotalTime>
  <Words>1566</Words>
  <Application>Microsoft Office PowerPoint</Application>
  <PresentationFormat>On-screen Show (4:3)</PresentationFormat>
  <Paragraphs>160</Paragraphs>
  <Slides>19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Wingdings</vt:lpstr>
      <vt:lpstr>Twinkl</vt:lpstr>
      <vt:lpstr>Comic Sans MS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Nicky Ryan</dc:creator>
  <cp:lastModifiedBy>Miss Ryan</cp:lastModifiedBy>
  <cp:revision>47</cp:revision>
  <dcterms:created xsi:type="dcterms:W3CDTF">2020-06-04T15:43:43Z</dcterms:created>
  <dcterms:modified xsi:type="dcterms:W3CDTF">2022-05-16T15:06:28Z</dcterms:modified>
</cp:coreProperties>
</file>