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4"/>
  </p:notesMasterIdLst>
  <p:handoutMasterIdLst>
    <p:handoutMasterId r:id="rId25"/>
  </p:handoutMasterIdLst>
  <p:sldIdLst>
    <p:sldId id="275" r:id="rId2"/>
    <p:sldId id="290" r:id="rId3"/>
    <p:sldId id="305" r:id="rId4"/>
    <p:sldId id="306" r:id="rId5"/>
    <p:sldId id="264" r:id="rId6"/>
    <p:sldId id="301" r:id="rId7"/>
    <p:sldId id="298" r:id="rId8"/>
    <p:sldId id="276" r:id="rId9"/>
    <p:sldId id="304" r:id="rId10"/>
    <p:sldId id="291" r:id="rId11"/>
    <p:sldId id="277" r:id="rId12"/>
    <p:sldId id="296" r:id="rId13"/>
    <p:sldId id="293" r:id="rId14"/>
    <p:sldId id="280" r:id="rId15"/>
    <p:sldId id="297" r:id="rId16"/>
    <p:sldId id="294" r:id="rId17"/>
    <p:sldId id="278" r:id="rId18"/>
    <p:sldId id="279" r:id="rId19"/>
    <p:sldId id="295" r:id="rId20"/>
    <p:sldId id="282" r:id="rId21"/>
    <p:sldId id="283" r:id="rId22"/>
    <p:sldId id="267" r:id="rId23"/>
  </p:sldIdLst>
  <p:sldSz cx="9144000" cy="6858000" type="screen4x3"/>
  <p:notesSz cx="6858000" cy="9144000"/>
  <p:embeddedFontLst>
    <p:embeddedFont>
      <p:font typeface="Twinkl" panose="020B0604020202020204" charset="0"/>
      <p:regular r:id="rId26"/>
      <p:bold r:id="rId27"/>
    </p:embeddedFont>
    <p:embeddedFont>
      <p:font typeface="Calibri" panose="020F0502020204030204" pitchFamily="34" charset="0"/>
      <p:regular r:id="rId28"/>
      <p:bold r:id="rId29"/>
      <p:italic r:id="rId30"/>
      <p:boldItalic r:id="rId31"/>
    </p:embeddedFont>
    <p:embeddedFont>
      <p:font typeface="Comic Sans MS" panose="030F0702030302020204" pitchFamily="66"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rs Lear" initials="ML" lastIdx="2" clrIdx="0">
    <p:extLst>
      <p:ext uri="{19B8F6BF-5375-455C-9EA6-DF929625EA0E}">
        <p15:presenceInfo xmlns:p15="http://schemas.microsoft.com/office/powerpoint/2012/main" userId="Mrs Le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BD33"/>
    <a:srgbClr val="F08215"/>
    <a:srgbClr val="E5C800"/>
    <a:srgbClr val="00A8E7"/>
    <a:srgbClr val="4DB1E3"/>
    <a:srgbClr val="8C368C"/>
    <a:srgbClr val="CC4794"/>
    <a:srgbClr val="18A0DB"/>
    <a:srgbClr val="DE1E5A"/>
    <a:srgbClr val="BC01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83181" autoAdjust="0"/>
  </p:normalViewPr>
  <p:slideViewPr>
    <p:cSldViewPr snapToGrid="0" showGuides="1">
      <p:cViewPr varScale="1">
        <p:scale>
          <a:sx n="73" d="100"/>
          <a:sy n="73" d="100"/>
        </p:scale>
        <p:origin x="1278" y="6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01/12/2020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01/12/2020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7</a:t>
            </a:fld>
            <a:endParaRPr lang="en-GB"/>
          </a:p>
        </p:txBody>
      </p:sp>
    </p:spTree>
    <p:extLst>
      <p:ext uri="{BB962C8B-B14F-4D97-AF65-F5344CB8AC3E}">
        <p14:creationId xmlns:p14="http://schemas.microsoft.com/office/powerpoint/2010/main" val="4188742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12</a:t>
            </a:fld>
            <a:endParaRPr lang="en-GB"/>
          </a:p>
        </p:txBody>
      </p:sp>
    </p:spTree>
    <p:extLst>
      <p:ext uri="{BB962C8B-B14F-4D97-AF65-F5344CB8AC3E}">
        <p14:creationId xmlns:p14="http://schemas.microsoft.com/office/powerpoint/2010/main" val="4142636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GB" dirty="0" smtClean="0">
                <a:latin typeface="Comic Sans MS" pitchFamily="66" charset="0"/>
              </a:rPr>
              <a:t>Put on/take off your coat. </a:t>
            </a:r>
          </a:p>
          <a:p>
            <a:pPr eaLnBrk="1" hangingPunct="1">
              <a:defRPr/>
            </a:pPr>
            <a:r>
              <a:rPr lang="en-GB" dirty="0" smtClean="0">
                <a:latin typeface="Comic Sans MS" pitchFamily="66" charset="0"/>
              </a:rPr>
              <a:t>Put on/take off your jumper/</a:t>
            </a:r>
            <a:r>
              <a:rPr lang="en-GB" dirty="0" err="1" smtClean="0">
                <a:latin typeface="Comic Sans MS" pitchFamily="66" charset="0"/>
              </a:rPr>
              <a:t>cardie</a:t>
            </a:r>
            <a:r>
              <a:rPr lang="en-GB" dirty="0" smtClean="0">
                <a:latin typeface="Comic Sans MS" pitchFamily="66" charset="0"/>
              </a:rPr>
              <a:t>.  </a:t>
            </a:r>
          </a:p>
          <a:p>
            <a:pPr eaLnBrk="1" hangingPunct="1">
              <a:defRPr/>
            </a:pPr>
            <a:r>
              <a:rPr lang="en-GB" dirty="0" smtClean="0">
                <a:latin typeface="Comic Sans MS" pitchFamily="66" charset="0"/>
              </a:rPr>
              <a:t>Begin to take care of own belongings.  </a:t>
            </a:r>
          </a:p>
          <a:p>
            <a:pPr eaLnBrk="1" hangingPunct="1">
              <a:defRPr/>
            </a:pPr>
            <a:r>
              <a:rPr lang="en-GB" dirty="0" smtClean="0">
                <a:latin typeface="Comic Sans MS" pitchFamily="66" charset="0"/>
              </a:rPr>
              <a:t>Use a knife &amp; fork.  Drink from a cup.  </a:t>
            </a:r>
          </a:p>
          <a:p>
            <a:pPr eaLnBrk="1" hangingPunct="1">
              <a:defRPr/>
            </a:pPr>
            <a:r>
              <a:rPr lang="en-GB" dirty="0" smtClean="0">
                <a:latin typeface="Comic Sans MS" pitchFamily="66" charset="0"/>
              </a:rPr>
              <a:t>Use the toilet independently.  </a:t>
            </a:r>
          </a:p>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17</a:t>
            </a:fld>
            <a:endParaRPr lang="en-GB"/>
          </a:p>
        </p:txBody>
      </p:sp>
    </p:spTree>
    <p:extLst>
      <p:ext uri="{BB962C8B-B14F-4D97-AF65-F5344CB8AC3E}">
        <p14:creationId xmlns:p14="http://schemas.microsoft.com/office/powerpoint/2010/main" val="2112290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19</a:t>
            </a:fld>
            <a:endParaRPr lang="en-GB"/>
          </a:p>
        </p:txBody>
      </p:sp>
    </p:spTree>
    <p:extLst>
      <p:ext uri="{BB962C8B-B14F-4D97-AF65-F5344CB8AC3E}">
        <p14:creationId xmlns:p14="http://schemas.microsoft.com/office/powerpoint/2010/main" val="990173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20</a:t>
            </a:fld>
            <a:endParaRPr lang="en-GB"/>
          </a:p>
        </p:txBody>
      </p:sp>
    </p:spTree>
    <p:extLst>
      <p:ext uri="{BB962C8B-B14F-4D97-AF65-F5344CB8AC3E}">
        <p14:creationId xmlns:p14="http://schemas.microsoft.com/office/powerpoint/2010/main" val="35580936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8.jp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www.lmaacademy.co.uk/about/" TargetMode="External"/><Relationship Id="rId7"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15.jpe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15.jpeg"/><Relationship Id="rId4" Type="http://schemas.openxmlformats.org/officeDocument/2006/relationships/hyperlink" Target="https://www.hassellschool.org/parents/school-lunch-menu"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assets.publishing.service.gov.uk/government/uploads/system/uploads/attachment_data/file/896810/EYFS_Early_Adopter_Framework.pdf" TargetMode="External"/><Relationship Id="rId3" Type="http://schemas.openxmlformats.org/officeDocument/2006/relationships/image" Target="../media/image18.png"/><Relationship Id="rId7"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hyperlink" Target="https://www.gov.uk/early-years-foundation-stage" TargetMode="External"/><Relationship Id="rId4" Type="http://schemas.openxmlformats.org/officeDocument/2006/relationships/image" Target="../media/image15.jpeg"/><Relationship Id="rId9" Type="http://schemas.openxmlformats.org/officeDocument/2006/relationships/hyperlink" Target="https://www.foundationyears.org.uk/wp-content/uploads/2019/01/What-to-Expect-When-2018.pdf"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6.png"/><Relationship Id="rId7" Type="http://schemas.openxmlformats.org/officeDocument/2006/relationships/image" Target="../media/image29.jpe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6.png"/><Relationship Id="rId7" Type="http://schemas.openxmlformats.org/officeDocument/2006/relationships/image" Target="../media/image33.JP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hyperlink" Target="http://help.evidence.me/parent-share/" TargetMode="External"/><Relationship Id="rId5" Type="http://schemas.openxmlformats.org/officeDocument/2006/relationships/image" Target="../media/image34.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png"/><Relationship Id="rId7" Type="http://schemas.openxmlformats.org/officeDocument/2006/relationships/hyperlink" Target="https://www.hassellschool.org/parents/ptfa"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hyperlink" Target="https://www.hassellschool.org/our-school/happy-times-care-club" TargetMode="External"/><Relationship Id="rId4" Type="http://schemas.openxmlformats.org/officeDocument/2006/relationships/image" Target="../media/image26.pn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13.png"/><Relationship Id="rId4" Type="http://schemas.openxmlformats.org/officeDocument/2006/relationships/hyperlink" Target="https://www.bbc.co.uk/cbeebies/curations/starting-school-curatio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hyperlink" Target="https://www.clivemark.co.uk/schoolwear" TargetMode="External"/><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hyperlink" Target="https://www.smartacademyuniform.co.uk/" TargetMode="External"/><Relationship Id="rId5" Type="http://schemas.openxmlformats.org/officeDocument/2006/relationships/hyperlink" Target="https://hassellschool.org/parents/uniform" TargetMode="Externa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695" y="4283914"/>
            <a:ext cx="1700410" cy="2002892"/>
          </a:xfrm>
          <a:prstGeom prst="rect">
            <a:avLst/>
          </a:prstGeom>
        </p:spPr>
      </p:pic>
      <p:sp>
        <p:nvSpPr>
          <p:cNvPr id="7" name="TextBox 6">
            <a:extLst>
              <a:ext uri="{FF2B5EF4-FFF2-40B4-BE49-F238E27FC236}">
                <a16:creationId xmlns:a16="http://schemas.microsoft.com/office/drawing/2014/main" id="{61371750-D868-4708-867C-DB4EFAE30C3B}"/>
              </a:ext>
            </a:extLst>
          </p:cNvPr>
          <p:cNvSpPr txBox="1"/>
          <p:nvPr/>
        </p:nvSpPr>
        <p:spPr>
          <a:xfrm>
            <a:off x="877529" y="4322616"/>
            <a:ext cx="1438266" cy="1200329"/>
          </a:xfrm>
          <a:prstGeom prst="rect">
            <a:avLst/>
          </a:prstGeom>
          <a:noFill/>
          <a:ln>
            <a:noFill/>
          </a:ln>
        </p:spPr>
        <p:txBody>
          <a:bodyPr wrap="square" rtlCol="0">
            <a:spAutoFit/>
          </a:bodyPr>
          <a:lstStyle/>
          <a:p>
            <a:pPr algn="ctr"/>
            <a:r>
              <a:rPr lang="en-GB" dirty="0"/>
              <a:t>Insert a photo of yourself here.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625" y="4388536"/>
            <a:ext cx="1382786" cy="1494392"/>
          </a:xfrm>
          <a:prstGeom prst="rect">
            <a:avLst/>
          </a:prstGeom>
        </p:spPr>
      </p:pic>
      <p:sp>
        <p:nvSpPr>
          <p:cNvPr id="13" name="Oval Callout 12"/>
          <p:cNvSpPr/>
          <p:nvPr/>
        </p:nvSpPr>
        <p:spPr>
          <a:xfrm>
            <a:off x="2536784" y="3745438"/>
            <a:ext cx="2076993" cy="1024084"/>
          </a:xfrm>
          <a:prstGeom prst="wedgeEllipseCallou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smtClean="0"/>
              <a:t>I’m Harold, the </a:t>
            </a:r>
            <a:r>
              <a:rPr lang="en-GB" dirty="0" err="1" smtClean="0"/>
              <a:t>Hassell</a:t>
            </a:r>
            <a:r>
              <a:rPr lang="en-GB" dirty="0" smtClean="0"/>
              <a:t> bear</a:t>
            </a:r>
            <a:endParaRPr lang="en-GB" dirty="0"/>
          </a:p>
        </p:txBody>
      </p:sp>
      <p:sp>
        <p:nvSpPr>
          <p:cNvPr id="14" name="Rectangle 13"/>
          <p:cNvSpPr/>
          <p:nvPr/>
        </p:nvSpPr>
        <p:spPr>
          <a:xfrm>
            <a:off x="-395399" y="557553"/>
            <a:ext cx="6445956" cy="1323439"/>
          </a:xfrm>
          <a:prstGeom prst="rect">
            <a:avLst/>
          </a:prstGeom>
        </p:spPr>
        <p:txBody>
          <a:bodyPr wrap="square">
            <a:spAutoFit/>
          </a:bodyPr>
          <a:lstStyle/>
          <a:p>
            <a:pPr algn="ctr">
              <a:defRPr/>
            </a:pPr>
            <a:r>
              <a:rPr lang="en-GB" altLang="en-US" sz="4000" b="1" dirty="0"/>
              <a:t>Starting </a:t>
            </a:r>
            <a:r>
              <a:rPr lang="en-GB" altLang="en-US" sz="4000" b="1" dirty="0" smtClean="0"/>
              <a:t>School</a:t>
            </a:r>
          </a:p>
          <a:p>
            <a:pPr algn="ctr">
              <a:defRPr/>
            </a:pPr>
            <a:r>
              <a:rPr lang="en-GB" altLang="en-US" sz="4000" b="1" dirty="0" smtClean="0"/>
              <a:t>A Day in Nursery</a:t>
            </a:r>
            <a:endParaRPr lang="en-GB" altLang="en-US" sz="4000" b="1" dirty="0"/>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935081" y="1352534"/>
            <a:ext cx="6276623" cy="395537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773" y="2126488"/>
            <a:ext cx="1161183" cy="1258967"/>
          </a:xfrm>
          <a:prstGeom prst="rect">
            <a:avLst/>
          </a:prstGeom>
        </p:spPr>
      </p:pic>
    </p:spTree>
    <p:extLst>
      <p:ext uri="{BB962C8B-B14F-4D97-AF65-F5344CB8AC3E}">
        <p14:creationId xmlns:p14="http://schemas.microsoft.com/office/powerpoint/2010/main" val="6920246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0318" y="1305922"/>
            <a:ext cx="6635931" cy="4293483"/>
          </a:xfrm>
          <a:prstGeom prst="rect">
            <a:avLst/>
          </a:prstGeom>
          <a:noFill/>
        </p:spPr>
        <p:txBody>
          <a:bodyPr wrap="square" rtlCol="0">
            <a:spAutoFit/>
          </a:bodyPr>
          <a:lstStyle/>
          <a:p>
            <a:pPr>
              <a:spcBef>
                <a:spcPct val="50000"/>
              </a:spcBef>
              <a:buFont typeface="Wingdings" panose="05000000000000000000" pitchFamily="2" charset="2"/>
              <a:buChar char="!"/>
            </a:pPr>
            <a:r>
              <a:rPr lang="en-GB" altLang="en-US" dirty="0" smtClean="0">
                <a:solidFill>
                  <a:schemeClr val="accent6"/>
                </a:solidFill>
                <a:latin typeface="Comic Sans MS" panose="030F0702030302020204" pitchFamily="66" charset="0"/>
              </a:rPr>
              <a:t>8:50 </a:t>
            </a:r>
            <a:r>
              <a:rPr lang="en-GB" altLang="en-US" dirty="0">
                <a:solidFill>
                  <a:schemeClr val="accent6"/>
                </a:solidFill>
                <a:latin typeface="Comic Sans MS" panose="030F0702030302020204" pitchFamily="66" charset="0"/>
              </a:rPr>
              <a:t>– </a:t>
            </a:r>
            <a:r>
              <a:rPr lang="en-GB" altLang="en-US" dirty="0" smtClean="0">
                <a:solidFill>
                  <a:schemeClr val="accent6"/>
                </a:solidFill>
                <a:latin typeface="Comic Sans MS" panose="030F0702030302020204" pitchFamily="66" charset="0"/>
              </a:rPr>
              <a:t>9:00 </a:t>
            </a:r>
            <a:r>
              <a:rPr lang="en-GB" altLang="en-US" dirty="0">
                <a:solidFill>
                  <a:schemeClr val="accent6"/>
                </a:solidFill>
                <a:latin typeface="Comic Sans MS" panose="030F0702030302020204" pitchFamily="66" charset="0"/>
              </a:rPr>
              <a:t>Children </a:t>
            </a:r>
            <a:r>
              <a:rPr lang="en-GB" altLang="en-US" sz="1400" dirty="0">
                <a:solidFill>
                  <a:schemeClr val="accent6"/>
                </a:solidFill>
                <a:latin typeface="Comic Sans MS" panose="030F0702030302020204" pitchFamily="66" charset="0"/>
              </a:rPr>
              <a:t>(arrive over via the yard am routine)</a:t>
            </a:r>
          </a:p>
          <a:p>
            <a:pPr>
              <a:spcBef>
                <a:spcPct val="50000"/>
              </a:spcBef>
              <a:buFont typeface="Wingdings" panose="05000000000000000000" pitchFamily="2" charset="2"/>
              <a:buChar char="!"/>
            </a:pPr>
            <a:r>
              <a:rPr lang="en-GB" altLang="en-US" dirty="0">
                <a:solidFill>
                  <a:schemeClr val="accent6"/>
                </a:solidFill>
                <a:latin typeface="Comic Sans MS" panose="030F0702030302020204" pitchFamily="66" charset="0"/>
              </a:rPr>
              <a:t> 8:50 – 9:00 Register is taken</a:t>
            </a:r>
          </a:p>
          <a:p>
            <a:pPr>
              <a:spcBef>
                <a:spcPct val="50000"/>
              </a:spcBef>
              <a:buFont typeface="Wingdings" panose="05000000000000000000" pitchFamily="2" charset="2"/>
              <a:buChar char="!"/>
            </a:pPr>
            <a:r>
              <a:rPr lang="en-GB" altLang="en-US" dirty="0">
                <a:solidFill>
                  <a:schemeClr val="accent6"/>
                </a:solidFill>
                <a:latin typeface="Comic Sans MS" panose="030F0702030302020204" pitchFamily="66" charset="0"/>
              </a:rPr>
              <a:t> 9:00 – 10:30 </a:t>
            </a:r>
            <a:r>
              <a:rPr lang="en-GB" altLang="en-US" dirty="0" smtClean="0">
                <a:solidFill>
                  <a:schemeClr val="accent6"/>
                </a:solidFill>
                <a:latin typeface="Comic Sans MS" panose="030F0702030302020204" pitchFamily="66" charset="0"/>
              </a:rPr>
              <a:t>Phonics  </a:t>
            </a:r>
            <a:r>
              <a:rPr lang="en-GB" altLang="en-US" sz="1400" dirty="0">
                <a:solidFill>
                  <a:schemeClr val="accent6"/>
                </a:solidFill>
                <a:latin typeface="Comic Sans MS" panose="030F0702030302020204" pitchFamily="66" charset="0"/>
              </a:rPr>
              <a:t>(adult directed and child choice)</a:t>
            </a:r>
            <a:endParaRPr lang="en-GB" altLang="en-US" dirty="0">
              <a:solidFill>
                <a:schemeClr val="accent6"/>
              </a:solidFill>
              <a:latin typeface="Comic Sans MS" panose="030F0702030302020204" pitchFamily="66" charset="0"/>
            </a:endParaRPr>
          </a:p>
          <a:p>
            <a:pPr>
              <a:spcBef>
                <a:spcPct val="50000"/>
              </a:spcBef>
              <a:buFont typeface="Wingdings" panose="05000000000000000000" pitchFamily="2" charset="2"/>
              <a:buChar char="!"/>
            </a:pPr>
            <a:r>
              <a:rPr lang="en-GB" altLang="en-US" dirty="0">
                <a:solidFill>
                  <a:schemeClr val="accent6"/>
                </a:solidFill>
                <a:latin typeface="Comic Sans MS" panose="030F0702030302020204" pitchFamily="66" charset="0"/>
              </a:rPr>
              <a:t> 10:30 – 10:45 Break </a:t>
            </a:r>
            <a:r>
              <a:rPr lang="en-GB" altLang="en-US" dirty="0" smtClean="0">
                <a:solidFill>
                  <a:schemeClr val="accent6"/>
                </a:solidFill>
                <a:latin typeface="Comic Sans MS" panose="030F0702030302020204" pitchFamily="66" charset="0"/>
              </a:rPr>
              <a:t> </a:t>
            </a:r>
            <a:r>
              <a:rPr lang="en-GB" altLang="en-US" sz="1400" dirty="0" smtClean="0">
                <a:solidFill>
                  <a:schemeClr val="accent6"/>
                </a:solidFill>
                <a:latin typeface="Comic Sans MS" panose="030F0702030302020204" pitchFamily="66" charset="0"/>
              </a:rPr>
              <a:t>(fruit and milk)</a:t>
            </a:r>
            <a:endParaRPr lang="en-GB" altLang="en-US" sz="1400" dirty="0">
              <a:solidFill>
                <a:schemeClr val="accent6"/>
              </a:solidFill>
              <a:latin typeface="Comic Sans MS" panose="030F0702030302020204" pitchFamily="66" charset="0"/>
            </a:endParaRPr>
          </a:p>
          <a:p>
            <a:pPr>
              <a:spcBef>
                <a:spcPct val="50000"/>
              </a:spcBef>
              <a:buFont typeface="Wingdings" panose="05000000000000000000" pitchFamily="2" charset="2"/>
              <a:buChar char="!"/>
            </a:pPr>
            <a:r>
              <a:rPr lang="en-GB" altLang="en-US" dirty="0">
                <a:solidFill>
                  <a:schemeClr val="accent6"/>
                </a:solidFill>
                <a:latin typeface="Comic Sans MS" panose="030F0702030302020204" pitchFamily="66" charset="0"/>
              </a:rPr>
              <a:t> 10:45 – 11:30 </a:t>
            </a:r>
            <a:r>
              <a:rPr lang="en-GB" altLang="en-US" dirty="0" smtClean="0">
                <a:solidFill>
                  <a:schemeClr val="accent6"/>
                </a:solidFill>
                <a:latin typeface="Comic Sans MS" panose="030F0702030302020204" pitchFamily="66" charset="0"/>
              </a:rPr>
              <a:t>Maths focus </a:t>
            </a:r>
            <a:r>
              <a:rPr lang="en-GB" altLang="en-US" dirty="0">
                <a:solidFill>
                  <a:schemeClr val="accent6"/>
                </a:solidFill>
                <a:latin typeface="Comic Sans MS" panose="030F0702030302020204" pitchFamily="66" charset="0"/>
              </a:rPr>
              <a:t>&amp; </a:t>
            </a:r>
            <a:r>
              <a:rPr lang="en-GB" altLang="en-US" sz="1400" dirty="0">
                <a:solidFill>
                  <a:schemeClr val="accent6"/>
                </a:solidFill>
                <a:latin typeface="Comic Sans MS" panose="030F0702030302020204" pitchFamily="66" charset="0"/>
              </a:rPr>
              <a:t>(adult directed and child choice)</a:t>
            </a:r>
          </a:p>
          <a:p>
            <a:pPr>
              <a:spcBef>
                <a:spcPct val="50000"/>
              </a:spcBef>
              <a:buFont typeface="Wingdings" panose="05000000000000000000" pitchFamily="2" charset="2"/>
              <a:buChar char="!"/>
            </a:pPr>
            <a:r>
              <a:rPr lang="en-GB" altLang="en-US" dirty="0">
                <a:solidFill>
                  <a:schemeClr val="accent6"/>
                </a:solidFill>
                <a:latin typeface="Comic Sans MS" panose="030F0702030302020204" pitchFamily="66" charset="0"/>
              </a:rPr>
              <a:t> 11:45 – 12:55 </a:t>
            </a:r>
            <a:r>
              <a:rPr lang="en-GB" altLang="en-US" dirty="0" smtClean="0">
                <a:solidFill>
                  <a:schemeClr val="accent6"/>
                </a:solidFill>
                <a:latin typeface="Comic Sans MS" panose="030F0702030302020204" pitchFamily="66" charset="0"/>
              </a:rPr>
              <a:t>Lunch   or  11:50 Morning children go home</a:t>
            </a:r>
            <a:endParaRPr lang="en-GB" altLang="en-US" dirty="0">
              <a:solidFill>
                <a:schemeClr val="accent6"/>
              </a:solidFill>
              <a:latin typeface="Comic Sans MS" panose="030F0702030302020204" pitchFamily="66" charset="0"/>
            </a:endParaRPr>
          </a:p>
          <a:p>
            <a:pPr>
              <a:spcBef>
                <a:spcPct val="50000"/>
              </a:spcBef>
              <a:buFont typeface="Wingdings" panose="05000000000000000000" pitchFamily="2" charset="2"/>
              <a:buChar char="!"/>
            </a:pPr>
            <a:r>
              <a:rPr lang="en-GB" altLang="en-US" dirty="0">
                <a:solidFill>
                  <a:schemeClr val="accent6"/>
                </a:solidFill>
                <a:latin typeface="Comic Sans MS" panose="030F0702030302020204" pitchFamily="66" charset="0"/>
              </a:rPr>
              <a:t> 12:55 – 13:00 Register is taken</a:t>
            </a:r>
          </a:p>
          <a:p>
            <a:pPr>
              <a:spcBef>
                <a:spcPct val="50000"/>
              </a:spcBef>
              <a:buFont typeface="Wingdings" panose="05000000000000000000" pitchFamily="2" charset="2"/>
              <a:buChar char="!"/>
            </a:pPr>
            <a:r>
              <a:rPr lang="en-GB" altLang="en-US" dirty="0">
                <a:solidFill>
                  <a:schemeClr val="accent6"/>
                </a:solidFill>
                <a:latin typeface="Comic Sans MS" panose="030F0702030302020204" pitchFamily="66" charset="0"/>
              </a:rPr>
              <a:t> 13:00 – 14:45 </a:t>
            </a:r>
            <a:r>
              <a:rPr lang="en-GB" altLang="en-US" sz="1600" dirty="0">
                <a:solidFill>
                  <a:schemeClr val="accent6"/>
                </a:solidFill>
                <a:latin typeface="Comic Sans MS" panose="030F0702030302020204" pitchFamily="66" charset="0"/>
              </a:rPr>
              <a:t>Maths &amp; Prime areas core teaching &amp; </a:t>
            </a:r>
            <a:r>
              <a:rPr lang="en-GB" altLang="en-US" sz="1600" dirty="0" smtClean="0">
                <a:solidFill>
                  <a:schemeClr val="accent6"/>
                </a:solidFill>
                <a:latin typeface="Comic Sans MS" panose="030F0702030302020204" pitchFamily="66" charset="0"/>
              </a:rPr>
              <a:t>CP</a:t>
            </a:r>
            <a:endParaRPr lang="en-GB" altLang="en-US" dirty="0">
              <a:solidFill>
                <a:schemeClr val="accent6"/>
              </a:solidFill>
              <a:latin typeface="Comic Sans MS" panose="030F0702030302020204" pitchFamily="66" charset="0"/>
            </a:endParaRPr>
          </a:p>
          <a:p>
            <a:pPr>
              <a:spcBef>
                <a:spcPct val="50000"/>
              </a:spcBef>
              <a:buFont typeface="Wingdings" panose="05000000000000000000" pitchFamily="2" charset="2"/>
              <a:buChar char="!"/>
            </a:pPr>
            <a:r>
              <a:rPr lang="en-GB" altLang="en-US" dirty="0">
                <a:solidFill>
                  <a:schemeClr val="accent6"/>
                </a:solidFill>
                <a:latin typeface="Comic Sans MS" panose="030F0702030302020204" pitchFamily="66" charset="0"/>
              </a:rPr>
              <a:t> </a:t>
            </a:r>
            <a:r>
              <a:rPr lang="en-GB" altLang="en-US" dirty="0" smtClean="0">
                <a:solidFill>
                  <a:schemeClr val="accent6"/>
                </a:solidFill>
                <a:latin typeface="Comic Sans MS" panose="030F0702030302020204" pitchFamily="66" charset="0"/>
              </a:rPr>
              <a:t>14:45 </a:t>
            </a:r>
            <a:r>
              <a:rPr lang="en-GB" altLang="en-US" dirty="0">
                <a:solidFill>
                  <a:schemeClr val="accent6"/>
                </a:solidFill>
                <a:latin typeface="Comic Sans MS" panose="030F0702030302020204" pitchFamily="66" charset="0"/>
              </a:rPr>
              <a:t>Children are collected </a:t>
            </a:r>
            <a:r>
              <a:rPr lang="en-GB" altLang="en-US" sz="1400" dirty="0">
                <a:solidFill>
                  <a:schemeClr val="accent6"/>
                </a:solidFill>
                <a:latin typeface="Comic Sans MS" panose="030F0702030302020204" pitchFamily="66" charset="0"/>
              </a:rPr>
              <a:t>(wrap around care &amp; clubs</a:t>
            </a:r>
            <a:r>
              <a:rPr lang="en-GB" altLang="en-US" sz="1400" dirty="0" smtClean="0">
                <a:solidFill>
                  <a:schemeClr val="accent6"/>
                </a:solidFill>
                <a:latin typeface="Comic Sans MS" panose="030F0702030302020204" pitchFamily="66" charset="0"/>
              </a:rPr>
              <a:t>)</a:t>
            </a:r>
          </a:p>
          <a:p>
            <a:pPr>
              <a:spcBef>
                <a:spcPct val="50000"/>
              </a:spcBef>
            </a:pPr>
            <a:endParaRPr lang="en-GB" altLang="en-US" sz="1400" dirty="0" smtClean="0">
              <a:solidFill>
                <a:schemeClr val="accent6"/>
              </a:solidFill>
              <a:latin typeface="Comic Sans MS" panose="030F0702030302020204" pitchFamily="66" charset="0"/>
            </a:endParaRPr>
          </a:p>
          <a:p>
            <a:endParaRPr lang="en-GB" dirty="0"/>
          </a:p>
        </p:txBody>
      </p:sp>
      <p:sp>
        <p:nvSpPr>
          <p:cNvPr id="3" name="TextBox 2"/>
          <p:cNvSpPr txBox="1"/>
          <p:nvPr/>
        </p:nvSpPr>
        <p:spPr>
          <a:xfrm>
            <a:off x="2230844" y="483325"/>
            <a:ext cx="4754880" cy="369332"/>
          </a:xfrm>
          <a:prstGeom prst="rect">
            <a:avLst/>
          </a:prstGeom>
          <a:noFill/>
        </p:spPr>
        <p:txBody>
          <a:bodyPr wrap="square" rtlCol="0">
            <a:spAutoFit/>
          </a:bodyPr>
          <a:lstStyle/>
          <a:p>
            <a:pPr algn="ctr">
              <a:spcBef>
                <a:spcPct val="50000"/>
              </a:spcBef>
            </a:pPr>
            <a:r>
              <a:rPr lang="en-GB" altLang="en-US" dirty="0">
                <a:solidFill>
                  <a:schemeClr val="accent6"/>
                </a:solidFill>
                <a:latin typeface="Comic Sans MS" panose="030F0702030302020204" pitchFamily="66" charset="0"/>
              </a:rPr>
              <a:t> </a:t>
            </a:r>
            <a:r>
              <a:rPr lang="en-GB" altLang="en-US" dirty="0" smtClean="0">
                <a:solidFill>
                  <a:schemeClr val="accent6"/>
                </a:solidFill>
                <a:latin typeface="Comic Sans MS" panose="030F0702030302020204" pitchFamily="66" charset="0"/>
              </a:rPr>
              <a:t>Timetable for a typical day</a:t>
            </a:r>
            <a:endParaRPr lang="en-GB" altLang="en-US" dirty="0">
              <a:solidFill>
                <a:schemeClr val="accent6"/>
              </a:solidFill>
              <a:latin typeface="Comic Sans MS" panose="030F0702030302020204" pitchFamily="66" charset="0"/>
            </a:endParaRPr>
          </a:p>
        </p:txBody>
      </p:sp>
    </p:spTree>
    <p:extLst>
      <p:ext uri="{BB962C8B-B14F-4D97-AF65-F5344CB8AC3E}">
        <p14:creationId xmlns:p14="http://schemas.microsoft.com/office/powerpoint/2010/main" val="37222237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196" y="609598"/>
            <a:ext cx="1700410" cy="2002892"/>
          </a:xfrm>
          <a:prstGeom prst="rect">
            <a:avLst/>
          </a:prstGeom>
        </p:spPr>
      </p:pic>
      <p:sp>
        <p:nvSpPr>
          <p:cNvPr id="4" name="Rounded Rectangular Callout 3"/>
          <p:cNvSpPr/>
          <p:nvPr/>
        </p:nvSpPr>
        <p:spPr>
          <a:xfrm>
            <a:off x="2529479" y="657660"/>
            <a:ext cx="5920925" cy="1906768"/>
          </a:xfrm>
          <a:prstGeom prst="wedgeRoundRectCallout">
            <a:avLst>
              <a:gd name="adj1" fmla="val -55674"/>
              <a:gd name="adj2" fmla="val -21209"/>
              <a:gd name="adj3" fmla="val 16667"/>
            </a:avLst>
          </a:prstGeom>
          <a:solidFill>
            <a:schemeClr val="bg1"/>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GB" altLang="en-US" sz="1600" b="1" dirty="0" smtClean="0">
                <a:solidFill>
                  <a:schemeClr val="tx1"/>
                </a:solidFill>
              </a:rPr>
              <a:t>PE day </a:t>
            </a:r>
            <a:r>
              <a:rPr lang="en-GB" altLang="en-US" sz="1600" b="1" dirty="0">
                <a:solidFill>
                  <a:schemeClr val="tx1"/>
                </a:solidFill>
              </a:rPr>
              <a:t>is Thursday </a:t>
            </a:r>
          </a:p>
          <a:p>
            <a:pPr algn="ctr">
              <a:spcBef>
                <a:spcPct val="50000"/>
              </a:spcBef>
            </a:pPr>
            <a:r>
              <a:rPr lang="en-GB" altLang="en-US" sz="1600" dirty="0">
                <a:solidFill>
                  <a:schemeClr val="tx1"/>
                </a:solidFill>
              </a:rPr>
              <a:t>Our 1</a:t>
            </a:r>
            <a:r>
              <a:rPr lang="en-GB" altLang="en-US" sz="1600" baseline="30000" dirty="0">
                <a:solidFill>
                  <a:schemeClr val="tx1"/>
                </a:solidFill>
              </a:rPr>
              <a:t>st</a:t>
            </a:r>
            <a:r>
              <a:rPr lang="en-GB" altLang="en-US" sz="1600" dirty="0">
                <a:solidFill>
                  <a:schemeClr val="tx1"/>
                </a:solidFill>
              </a:rPr>
              <a:t> PE session will be Thursday the 10</a:t>
            </a:r>
            <a:r>
              <a:rPr lang="en-GB" altLang="en-US" sz="1600" baseline="30000" dirty="0">
                <a:solidFill>
                  <a:schemeClr val="tx1"/>
                </a:solidFill>
              </a:rPr>
              <a:t>th</a:t>
            </a:r>
            <a:r>
              <a:rPr lang="en-GB" altLang="en-US" sz="1600" dirty="0">
                <a:solidFill>
                  <a:schemeClr val="tx1"/>
                </a:solidFill>
              </a:rPr>
              <a:t> September and then weekly from that date onwards.   On a Thursday please send your child dressed in their PE </a:t>
            </a:r>
            <a:r>
              <a:rPr lang="en-GB" altLang="en-US" sz="1600" dirty="0" smtClean="0">
                <a:solidFill>
                  <a:schemeClr val="tx1"/>
                </a:solidFill>
              </a:rPr>
              <a:t>kit.  </a:t>
            </a:r>
          </a:p>
          <a:p>
            <a:pPr algn="ctr">
              <a:spcBef>
                <a:spcPct val="50000"/>
              </a:spcBef>
            </a:pPr>
            <a:endParaRPr lang="en-GB" altLang="en-US" sz="1600" dirty="0">
              <a:solidFill>
                <a:schemeClr val="tx1"/>
              </a:solidFill>
            </a:endParaRPr>
          </a:p>
          <a:p>
            <a:pPr algn="ctr">
              <a:spcBef>
                <a:spcPct val="50000"/>
              </a:spcBef>
            </a:pPr>
            <a:r>
              <a:rPr lang="en-GB" altLang="en-US" sz="1600" dirty="0" smtClean="0">
                <a:solidFill>
                  <a:schemeClr val="tx1"/>
                </a:solidFill>
              </a:rPr>
              <a:t>PE lessons are provided by our specialist coaches.  </a:t>
            </a:r>
            <a:r>
              <a:rPr lang="en-GB" altLang="en-US" sz="1600" dirty="0" smtClean="0">
                <a:solidFill>
                  <a:schemeClr val="tx1"/>
                </a:solidFill>
                <a:hlinkClick r:id="rId3"/>
              </a:rPr>
              <a:t>LMA</a:t>
            </a:r>
            <a:endParaRPr lang="en-GB" altLang="en-US" sz="1600" dirty="0">
              <a:solidFill>
                <a:schemeClr val="tx1"/>
              </a:solidFill>
            </a:endParaRPr>
          </a:p>
          <a:p>
            <a:pPr algn="ctr"/>
            <a:endParaRPr lang="en-GB" sz="1600" dirty="0">
              <a:solidFill>
                <a:schemeClr val="tx1"/>
              </a:solidFill>
            </a:endParaRPr>
          </a:p>
        </p:txBody>
      </p:sp>
      <p:grpSp>
        <p:nvGrpSpPr>
          <p:cNvPr id="6" name="Group 5"/>
          <p:cNvGrpSpPr/>
          <p:nvPr/>
        </p:nvGrpSpPr>
        <p:grpSpPr>
          <a:xfrm>
            <a:off x="4603955" y="2637350"/>
            <a:ext cx="3719273" cy="3719432"/>
            <a:chOff x="4646881" y="1226827"/>
            <a:chExt cx="4462580" cy="446277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58449" r="57693"/>
            <a:stretch/>
          </p:blipFill>
          <p:spPr>
            <a:xfrm>
              <a:off x="4646881" y="4594927"/>
              <a:ext cx="1305708" cy="109467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55902" b="63648"/>
            <a:stretch/>
          </p:blipFill>
          <p:spPr>
            <a:xfrm>
              <a:off x="7748461" y="1226827"/>
              <a:ext cx="1361000" cy="957709"/>
            </a:xfrm>
            <a:prstGeom prst="rect">
              <a:avLst/>
            </a:prstGeom>
          </p:spPr>
        </p:pic>
      </p:grpSp>
      <p:grpSp>
        <p:nvGrpSpPr>
          <p:cNvPr id="9" name="Group 8"/>
          <p:cNvGrpSpPr/>
          <p:nvPr/>
        </p:nvGrpSpPr>
        <p:grpSpPr>
          <a:xfrm>
            <a:off x="972307" y="2583512"/>
            <a:ext cx="3558986" cy="3789552"/>
            <a:chOff x="4744849" y="1142695"/>
            <a:chExt cx="4270259" cy="4546904"/>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55902" b="63648"/>
            <a:stretch/>
          </p:blipFill>
          <p:spPr>
            <a:xfrm>
              <a:off x="7654108" y="1142695"/>
              <a:ext cx="1361000" cy="957709"/>
            </a:xfrm>
            <a:prstGeom prst="rect">
              <a:avLst/>
            </a:prstGeom>
          </p:spPr>
        </p:pic>
      </p:grpSp>
      <p:sp>
        <p:nvSpPr>
          <p:cNvPr id="13" name="TextBox 12">
            <a:extLst>
              <a:ext uri="{FF2B5EF4-FFF2-40B4-BE49-F238E27FC236}">
                <a16:creationId xmlns:a16="http://schemas.microsoft.com/office/drawing/2014/main" id="{61371750-D868-4708-867C-DB4EFAE30C3B}"/>
              </a:ext>
            </a:extLst>
          </p:cNvPr>
          <p:cNvSpPr txBox="1"/>
          <p:nvPr/>
        </p:nvSpPr>
        <p:spPr>
          <a:xfrm>
            <a:off x="756268" y="862239"/>
            <a:ext cx="1438266" cy="1200329"/>
          </a:xfrm>
          <a:prstGeom prst="rect">
            <a:avLst/>
          </a:prstGeom>
          <a:noFill/>
          <a:ln>
            <a:noFill/>
          </a:ln>
        </p:spPr>
        <p:txBody>
          <a:bodyPr wrap="square" rtlCol="0">
            <a:spAutoFit/>
          </a:bodyPr>
          <a:lstStyle/>
          <a:p>
            <a:pPr algn="ctr"/>
            <a:r>
              <a:rPr lang="en-GB" dirty="0"/>
              <a:t>Insert a photo of yourself here.</a:t>
            </a:r>
          </a:p>
        </p:txBody>
      </p:sp>
      <p:sp>
        <p:nvSpPr>
          <p:cNvPr id="14" name="TextBox 13">
            <a:extLst>
              <a:ext uri="{FF2B5EF4-FFF2-40B4-BE49-F238E27FC236}">
                <a16:creationId xmlns:a16="http://schemas.microsoft.com/office/drawing/2014/main" id="{E345F731-E76A-4378-81F8-F783E636FA44}"/>
              </a:ext>
            </a:extLst>
          </p:cNvPr>
          <p:cNvSpPr txBox="1"/>
          <p:nvPr/>
        </p:nvSpPr>
        <p:spPr>
          <a:xfrm>
            <a:off x="1973070" y="3736815"/>
            <a:ext cx="1497496" cy="1200329"/>
          </a:xfrm>
          <a:prstGeom prst="rect">
            <a:avLst/>
          </a:prstGeom>
          <a:noFill/>
          <a:ln>
            <a:noFill/>
          </a:ln>
        </p:spPr>
        <p:txBody>
          <a:bodyPr wrap="square" rtlCol="0">
            <a:spAutoFit/>
          </a:bodyPr>
          <a:lstStyle/>
          <a:p>
            <a:pPr algn="ctr"/>
            <a:r>
              <a:rPr lang="en-GB" dirty="0"/>
              <a:t>Insert a photo of register time. </a:t>
            </a:r>
          </a:p>
        </p:txBody>
      </p:sp>
      <p:sp>
        <p:nvSpPr>
          <p:cNvPr id="15" name="TextBox 14">
            <a:extLst>
              <a:ext uri="{FF2B5EF4-FFF2-40B4-BE49-F238E27FC236}">
                <a16:creationId xmlns:a16="http://schemas.microsoft.com/office/drawing/2014/main" id="{844D531E-DBC4-459E-A4E5-4D58DF74B81F}"/>
              </a:ext>
            </a:extLst>
          </p:cNvPr>
          <p:cNvSpPr txBox="1"/>
          <p:nvPr/>
        </p:nvSpPr>
        <p:spPr>
          <a:xfrm>
            <a:off x="5400262" y="3931898"/>
            <a:ext cx="2069707" cy="923330"/>
          </a:xfrm>
          <a:prstGeom prst="rect">
            <a:avLst/>
          </a:prstGeom>
          <a:noFill/>
          <a:ln>
            <a:noFill/>
          </a:ln>
        </p:spPr>
        <p:txBody>
          <a:bodyPr wrap="square" rtlCol="0">
            <a:spAutoFit/>
          </a:bodyPr>
          <a:lstStyle/>
          <a:p>
            <a:pPr algn="ctr"/>
            <a:r>
              <a:rPr lang="en-GB" dirty="0"/>
              <a:t>Insert a photo of school office/office staff.</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268" y="804083"/>
            <a:ext cx="1382786" cy="140354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87500" y="3136073"/>
            <a:ext cx="2311400" cy="2276592"/>
          </a:xfrm>
          <a:prstGeom prst="rect">
            <a:avLst/>
          </a:prstGeom>
        </p:spPr>
      </p:pic>
      <p:pic>
        <p:nvPicPr>
          <p:cNvPr id="17" name="Picture 16"/>
          <p:cNvPicPr>
            <a:picLocks noChangeAspect="1"/>
          </p:cNvPicPr>
          <p:nvPr/>
        </p:nvPicPr>
        <p:blipFill rotWithShape="1">
          <a:blip r:embed="rId7"/>
          <a:srcRect l="60737" t="14757" r="4737" b="40953"/>
          <a:stretch/>
        </p:blipFill>
        <p:spPr>
          <a:xfrm>
            <a:off x="5308688" y="3153646"/>
            <a:ext cx="2311312" cy="2290799"/>
          </a:xfrm>
          <a:prstGeom prst="rect">
            <a:avLst/>
          </a:prstGeom>
        </p:spPr>
      </p:pic>
    </p:spTree>
    <p:extLst>
      <p:ext uri="{BB962C8B-B14F-4D97-AF65-F5344CB8AC3E}">
        <p14:creationId xmlns:p14="http://schemas.microsoft.com/office/powerpoint/2010/main" val="19868565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196" y="609598"/>
            <a:ext cx="1700410" cy="2002892"/>
          </a:xfrm>
          <a:prstGeom prst="rect">
            <a:avLst/>
          </a:prstGeom>
        </p:spPr>
      </p:pic>
      <p:sp>
        <p:nvSpPr>
          <p:cNvPr id="4" name="Rounded Rectangular Callout 3"/>
          <p:cNvSpPr/>
          <p:nvPr/>
        </p:nvSpPr>
        <p:spPr>
          <a:xfrm>
            <a:off x="2529479" y="657660"/>
            <a:ext cx="5920925" cy="1906768"/>
          </a:xfrm>
          <a:prstGeom prst="wedgeRoundRectCallout">
            <a:avLst>
              <a:gd name="adj1" fmla="val -55674"/>
              <a:gd name="adj2" fmla="val -21209"/>
              <a:gd name="adj3" fmla="val 16667"/>
            </a:avLst>
          </a:prstGeom>
          <a:solidFill>
            <a:schemeClr val="bg1"/>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tx1"/>
                </a:solidFill>
              </a:rPr>
              <a:t>Lunch time </a:t>
            </a:r>
          </a:p>
          <a:p>
            <a:pPr algn="ctr"/>
            <a:r>
              <a:rPr lang="en-GB" sz="1600" dirty="0" smtClean="0">
                <a:solidFill>
                  <a:schemeClr val="tx1"/>
                </a:solidFill>
              </a:rPr>
              <a:t>At lunch time, if your child is staying at school for the full day the staff stay with the children.   A school meal costs £2.45 per day.   You are welcome to send your child with a healthy packed lunch.  We are a NO NUT school.  We have children and staff with allergies including Miss Ryan.  Thank you for helping to keep us safe.   </a:t>
            </a:r>
          </a:p>
          <a:p>
            <a:pPr algn="ctr"/>
            <a:r>
              <a:rPr lang="en-GB" sz="1600" dirty="0" smtClean="0">
                <a:solidFill>
                  <a:schemeClr val="tx1"/>
                </a:solidFill>
              </a:rPr>
              <a:t>Our lunches are provided by AIP, find details </a:t>
            </a:r>
            <a:r>
              <a:rPr lang="en-GB" sz="1600" dirty="0" smtClean="0">
                <a:solidFill>
                  <a:schemeClr val="tx1"/>
                </a:solidFill>
                <a:hlinkClick r:id="rId4"/>
              </a:rPr>
              <a:t>here</a:t>
            </a:r>
            <a:r>
              <a:rPr lang="en-GB" sz="1600" dirty="0" smtClean="0">
                <a:solidFill>
                  <a:schemeClr val="tx1"/>
                </a:solidFill>
              </a:rPr>
              <a:t>. </a:t>
            </a:r>
            <a:endParaRPr lang="en-GB" sz="1600" dirty="0">
              <a:solidFill>
                <a:schemeClr val="tx1"/>
              </a:solidFill>
            </a:endParaRPr>
          </a:p>
        </p:txBody>
      </p:sp>
      <p:sp>
        <p:nvSpPr>
          <p:cNvPr id="13" name="TextBox 12">
            <a:extLst>
              <a:ext uri="{FF2B5EF4-FFF2-40B4-BE49-F238E27FC236}">
                <a16:creationId xmlns:a16="http://schemas.microsoft.com/office/drawing/2014/main" id="{61371750-D868-4708-867C-DB4EFAE30C3B}"/>
              </a:ext>
            </a:extLst>
          </p:cNvPr>
          <p:cNvSpPr txBox="1"/>
          <p:nvPr/>
        </p:nvSpPr>
        <p:spPr>
          <a:xfrm>
            <a:off x="756268" y="862239"/>
            <a:ext cx="1438266" cy="1200329"/>
          </a:xfrm>
          <a:prstGeom prst="rect">
            <a:avLst/>
          </a:prstGeom>
          <a:noFill/>
          <a:ln>
            <a:noFill/>
          </a:ln>
        </p:spPr>
        <p:txBody>
          <a:bodyPr wrap="square" rtlCol="0">
            <a:spAutoFit/>
          </a:bodyPr>
          <a:lstStyle/>
          <a:p>
            <a:pPr algn="ctr"/>
            <a:r>
              <a:rPr lang="en-GB" dirty="0"/>
              <a:t>Insert a photo of yourself here.</a:t>
            </a:r>
          </a:p>
        </p:txBody>
      </p:sp>
      <p:sp>
        <p:nvSpPr>
          <p:cNvPr id="14" name="TextBox 13">
            <a:extLst>
              <a:ext uri="{FF2B5EF4-FFF2-40B4-BE49-F238E27FC236}">
                <a16:creationId xmlns:a16="http://schemas.microsoft.com/office/drawing/2014/main" id="{E345F731-E76A-4378-81F8-F783E636FA44}"/>
              </a:ext>
            </a:extLst>
          </p:cNvPr>
          <p:cNvSpPr txBox="1"/>
          <p:nvPr/>
        </p:nvSpPr>
        <p:spPr>
          <a:xfrm>
            <a:off x="1973070" y="3736815"/>
            <a:ext cx="1497496" cy="1200329"/>
          </a:xfrm>
          <a:prstGeom prst="rect">
            <a:avLst/>
          </a:prstGeom>
          <a:noFill/>
          <a:ln>
            <a:noFill/>
          </a:ln>
        </p:spPr>
        <p:txBody>
          <a:bodyPr wrap="square" rtlCol="0">
            <a:spAutoFit/>
          </a:bodyPr>
          <a:lstStyle/>
          <a:p>
            <a:pPr algn="ctr"/>
            <a:r>
              <a:rPr lang="en-GB" dirty="0"/>
              <a:t>Insert a photo of register time. </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268" y="804083"/>
            <a:ext cx="1382786" cy="1403540"/>
          </a:xfrm>
          <a:prstGeom prst="rect">
            <a:avLst/>
          </a:prstGeom>
        </p:spPr>
      </p:pic>
      <p:pic>
        <p:nvPicPr>
          <p:cNvPr id="18" name="Picture 17"/>
          <p:cNvPicPr>
            <a:picLocks noChangeAspect="1"/>
          </p:cNvPicPr>
          <p:nvPr/>
        </p:nvPicPr>
        <p:blipFill rotWithShape="1">
          <a:blip r:embed="rId6"/>
          <a:srcRect l="57448" t="33535" r="20945" b="12174"/>
          <a:stretch/>
        </p:blipFill>
        <p:spPr>
          <a:xfrm>
            <a:off x="1447662" y="2654012"/>
            <a:ext cx="2430422" cy="3433267"/>
          </a:xfrm>
          <a:prstGeom prst="rect">
            <a:avLst/>
          </a:prstGeom>
        </p:spPr>
      </p:pic>
      <p:pic>
        <p:nvPicPr>
          <p:cNvPr id="19" name="Picture 18"/>
          <p:cNvPicPr>
            <a:picLocks noChangeAspect="1"/>
          </p:cNvPicPr>
          <p:nvPr/>
        </p:nvPicPr>
        <p:blipFill rotWithShape="1">
          <a:blip r:embed="rId6"/>
          <a:srcRect l="27868" t="28311" r="45175" b="7509"/>
          <a:stretch/>
        </p:blipFill>
        <p:spPr>
          <a:xfrm>
            <a:off x="5036024" y="2566258"/>
            <a:ext cx="2682981" cy="3591228"/>
          </a:xfrm>
          <a:prstGeom prst="rect">
            <a:avLst/>
          </a:prstGeom>
        </p:spPr>
      </p:pic>
    </p:spTree>
    <p:extLst>
      <p:ext uri="{BB962C8B-B14F-4D97-AF65-F5344CB8AC3E}">
        <p14:creationId xmlns:p14="http://schemas.microsoft.com/office/powerpoint/2010/main" val="20488810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196" y="609598"/>
            <a:ext cx="1700410" cy="2002892"/>
          </a:xfrm>
          <a:prstGeom prst="rect">
            <a:avLst/>
          </a:prstGeom>
        </p:spPr>
      </p:pic>
      <p:sp>
        <p:nvSpPr>
          <p:cNvPr id="4" name="Rounded Rectangular Callout 3"/>
          <p:cNvSpPr/>
          <p:nvPr/>
        </p:nvSpPr>
        <p:spPr>
          <a:xfrm>
            <a:off x="2721818" y="465762"/>
            <a:ext cx="5920925" cy="2065693"/>
          </a:xfrm>
          <a:prstGeom prst="wedgeRoundRectCallout">
            <a:avLst>
              <a:gd name="adj1" fmla="val -55674"/>
              <a:gd name="adj2" fmla="val -21209"/>
              <a:gd name="adj3" fmla="val 16667"/>
            </a:avLst>
          </a:prstGeom>
          <a:solidFill>
            <a:schemeClr val="bg1"/>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tx1"/>
                </a:solidFill>
              </a:rPr>
              <a:t>What we will learn in Nursery class</a:t>
            </a:r>
          </a:p>
          <a:p>
            <a:pPr algn="ctr"/>
            <a:endParaRPr lang="en-GB" sz="1600" dirty="0">
              <a:solidFill>
                <a:schemeClr val="tx1"/>
              </a:solidFill>
            </a:endParaRPr>
          </a:p>
          <a:p>
            <a:pPr algn="ctr"/>
            <a:endParaRPr lang="en-GB" sz="1600" dirty="0" smtClean="0">
              <a:solidFill>
                <a:schemeClr val="tx1"/>
              </a:solidFill>
            </a:endParaRPr>
          </a:p>
          <a:p>
            <a:pPr algn="ctr"/>
            <a:endParaRPr lang="en-GB" sz="1600" dirty="0">
              <a:solidFill>
                <a:schemeClr val="tx1"/>
              </a:solidFill>
            </a:endParaRPr>
          </a:p>
          <a:p>
            <a:pPr algn="ctr"/>
            <a:endParaRPr lang="en-GB" sz="1600" dirty="0" smtClean="0">
              <a:solidFill>
                <a:schemeClr val="tx1"/>
              </a:solidFill>
            </a:endParaRPr>
          </a:p>
          <a:p>
            <a:pPr algn="ctr"/>
            <a:r>
              <a:rPr lang="en-GB" sz="1600" dirty="0" smtClean="0">
                <a:solidFill>
                  <a:schemeClr val="tx1"/>
                </a:solidFill>
              </a:rPr>
              <a:t> </a:t>
            </a:r>
            <a:endParaRPr lang="en-GB" sz="1600" dirty="0">
              <a:solidFill>
                <a:schemeClr val="tx1"/>
              </a:solidFill>
            </a:endParaRPr>
          </a:p>
        </p:txBody>
      </p:sp>
      <p:grpSp>
        <p:nvGrpSpPr>
          <p:cNvPr id="9" name="Group 8"/>
          <p:cNvGrpSpPr/>
          <p:nvPr/>
        </p:nvGrpSpPr>
        <p:grpSpPr>
          <a:xfrm>
            <a:off x="972307" y="2758913"/>
            <a:ext cx="3499022" cy="3719052"/>
            <a:chOff x="4744849" y="1227285"/>
            <a:chExt cx="4198311" cy="4462314"/>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grpSp>
      <p:sp>
        <p:nvSpPr>
          <p:cNvPr id="13" name="TextBox 12">
            <a:extLst>
              <a:ext uri="{FF2B5EF4-FFF2-40B4-BE49-F238E27FC236}">
                <a16:creationId xmlns:a16="http://schemas.microsoft.com/office/drawing/2014/main" id="{61371750-D868-4708-867C-DB4EFAE30C3B}"/>
              </a:ext>
            </a:extLst>
          </p:cNvPr>
          <p:cNvSpPr txBox="1"/>
          <p:nvPr/>
        </p:nvSpPr>
        <p:spPr>
          <a:xfrm>
            <a:off x="756268" y="862239"/>
            <a:ext cx="1438266" cy="1200329"/>
          </a:xfrm>
          <a:prstGeom prst="rect">
            <a:avLst/>
          </a:prstGeom>
          <a:noFill/>
          <a:ln>
            <a:noFill/>
          </a:ln>
        </p:spPr>
        <p:txBody>
          <a:bodyPr wrap="square" rtlCol="0">
            <a:spAutoFit/>
          </a:bodyPr>
          <a:lstStyle/>
          <a:p>
            <a:pPr algn="ctr"/>
            <a:r>
              <a:rPr lang="en-GB" dirty="0"/>
              <a:t>Insert a photo of yourself here.</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268" y="804083"/>
            <a:ext cx="1382786" cy="1403540"/>
          </a:xfrm>
          <a:prstGeom prst="rect">
            <a:avLst/>
          </a:prstGeom>
        </p:spPr>
      </p:pic>
      <p:sp>
        <p:nvSpPr>
          <p:cNvPr id="18" name="TextBox 17"/>
          <p:cNvSpPr txBox="1"/>
          <p:nvPr/>
        </p:nvSpPr>
        <p:spPr>
          <a:xfrm>
            <a:off x="1734207" y="5656180"/>
            <a:ext cx="2191407" cy="276999"/>
          </a:xfrm>
          <a:prstGeom prst="rect">
            <a:avLst/>
          </a:prstGeom>
          <a:noFill/>
        </p:spPr>
        <p:txBody>
          <a:bodyPr wrap="square" rtlCol="0">
            <a:spAutoFit/>
          </a:bodyPr>
          <a:lstStyle/>
          <a:p>
            <a:r>
              <a:rPr lang="en-GB" sz="1200" dirty="0" smtClean="0">
                <a:hlinkClick r:id="rId5"/>
              </a:rPr>
              <a:t>EYFS – Areas of learning here</a:t>
            </a:r>
            <a:endParaRPr lang="en-GB" sz="1200" dirty="0"/>
          </a:p>
        </p:txBody>
      </p:sp>
      <p:pic>
        <p:nvPicPr>
          <p:cNvPr id="19" name="Picture 18"/>
          <p:cNvPicPr>
            <a:picLocks noChangeAspect="1"/>
          </p:cNvPicPr>
          <p:nvPr/>
        </p:nvPicPr>
        <p:blipFill rotWithShape="1">
          <a:blip r:embed="rId6"/>
          <a:srcRect l="58603" t="11746" r="8318" b="29849"/>
          <a:stretch/>
        </p:blipFill>
        <p:spPr>
          <a:xfrm>
            <a:off x="1547779" y="3361713"/>
            <a:ext cx="2220180" cy="2203915"/>
          </a:xfrm>
          <a:prstGeom prst="rect">
            <a:avLst/>
          </a:prstGeom>
        </p:spPr>
      </p:pic>
      <p:pic>
        <p:nvPicPr>
          <p:cNvPr id="21" name="Picture 20"/>
          <p:cNvPicPr>
            <a:picLocks noChangeAspect="1"/>
          </p:cNvPicPr>
          <p:nvPr/>
        </p:nvPicPr>
        <p:blipFill rotWithShape="1">
          <a:blip r:embed="rId7"/>
          <a:srcRect l="6258" t="42349" r="28432" b="22737"/>
          <a:stretch/>
        </p:blipFill>
        <p:spPr>
          <a:xfrm>
            <a:off x="2961085" y="1056095"/>
            <a:ext cx="4887312" cy="1468914"/>
          </a:xfrm>
          <a:prstGeom prst="rect">
            <a:avLst/>
          </a:prstGeom>
        </p:spPr>
      </p:pic>
      <p:sp>
        <p:nvSpPr>
          <p:cNvPr id="22" name="Rectangle 21"/>
          <p:cNvSpPr/>
          <p:nvPr/>
        </p:nvSpPr>
        <p:spPr>
          <a:xfrm>
            <a:off x="5276340" y="3286021"/>
            <a:ext cx="256802" cy="369332"/>
          </a:xfrm>
          <a:prstGeom prst="rect">
            <a:avLst/>
          </a:prstGeom>
        </p:spPr>
        <p:txBody>
          <a:bodyPr wrap="none">
            <a:spAutoFit/>
          </a:bodyPr>
          <a:lstStyle/>
          <a:p>
            <a:r>
              <a:rPr lang="en-GB" dirty="0" smtClean="0"/>
              <a:t> </a:t>
            </a:r>
            <a:endParaRPr lang="en-GB" dirty="0"/>
          </a:p>
        </p:txBody>
      </p:sp>
      <p:sp>
        <p:nvSpPr>
          <p:cNvPr id="24" name="Rounded Rectangular Callout 23"/>
          <p:cNvSpPr/>
          <p:nvPr/>
        </p:nvSpPr>
        <p:spPr>
          <a:xfrm>
            <a:off x="4376124" y="2899954"/>
            <a:ext cx="4231848" cy="3369935"/>
          </a:xfrm>
          <a:prstGeom prst="wedgeRoundRectCallout">
            <a:avLst>
              <a:gd name="adj1" fmla="val -55674"/>
              <a:gd name="adj2" fmla="val -21209"/>
              <a:gd name="adj3" fmla="val 16667"/>
            </a:avLst>
          </a:prstGeom>
          <a:solidFill>
            <a:schemeClr val="bg1"/>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smtClean="0">
              <a:solidFill>
                <a:schemeClr val="tx1"/>
              </a:solidFill>
            </a:endParaRPr>
          </a:p>
          <a:p>
            <a:pPr algn="ctr"/>
            <a:endParaRPr lang="en-GB" sz="1400" dirty="0">
              <a:solidFill>
                <a:schemeClr val="tx1"/>
              </a:solidFill>
            </a:endParaRPr>
          </a:p>
          <a:p>
            <a:pPr algn="ctr"/>
            <a:endParaRPr lang="en-GB" sz="1400" dirty="0" smtClean="0">
              <a:solidFill>
                <a:schemeClr val="tx1"/>
              </a:solidFill>
            </a:endParaRPr>
          </a:p>
          <a:p>
            <a:pPr algn="ctr"/>
            <a:r>
              <a:rPr lang="en-GB" sz="1400" dirty="0" smtClean="0">
                <a:solidFill>
                  <a:schemeClr val="tx1"/>
                </a:solidFill>
              </a:rPr>
              <a:t>In Nursery all of our lessons are linked to the children's needs and interests with the aim of reaching or exceeding the ELGs</a:t>
            </a:r>
            <a:r>
              <a:rPr lang="en-GB" sz="1400" dirty="0">
                <a:solidFill>
                  <a:schemeClr val="tx1"/>
                </a:solidFill>
              </a:rPr>
              <a:t> </a:t>
            </a:r>
            <a:r>
              <a:rPr lang="en-GB" sz="1400" dirty="0" smtClean="0">
                <a:solidFill>
                  <a:schemeClr val="tx1"/>
                </a:solidFill>
              </a:rPr>
              <a:t>by the end of the foundation stage (Reception)  At </a:t>
            </a:r>
            <a:r>
              <a:rPr lang="en-GB" sz="1400" dirty="0" err="1" smtClean="0">
                <a:solidFill>
                  <a:schemeClr val="tx1"/>
                </a:solidFill>
              </a:rPr>
              <a:t>Hassell</a:t>
            </a:r>
            <a:r>
              <a:rPr lang="en-GB" sz="1400" dirty="0" smtClean="0">
                <a:solidFill>
                  <a:schemeClr val="tx1"/>
                </a:solidFill>
              </a:rPr>
              <a:t> we have adopted the new Early Learning Goals.  </a:t>
            </a:r>
          </a:p>
          <a:p>
            <a:pPr algn="ctr"/>
            <a:endParaRPr lang="en-GB" sz="1400" dirty="0">
              <a:solidFill>
                <a:schemeClr val="tx1"/>
              </a:solidFill>
            </a:endParaRPr>
          </a:p>
          <a:p>
            <a:pPr algn="ctr"/>
            <a:r>
              <a:rPr lang="en-GB" sz="1400" dirty="0" smtClean="0">
                <a:solidFill>
                  <a:schemeClr val="tx1"/>
                </a:solidFill>
              </a:rPr>
              <a:t>.  The Statutory Framework for Early Years can be found </a:t>
            </a:r>
            <a:r>
              <a:rPr lang="en-GB" sz="1400" dirty="0" smtClean="0">
                <a:solidFill>
                  <a:schemeClr val="tx1"/>
                </a:solidFill>
                <a:hlinkClick r:id="rId8"/>
              </a:rPr>
              <a:t>here</a:t>
            </a:r>
            <a:r>
              <a:rPr lang="en-GB" sz="1400" dirty="0" smtClean="0">
                <a:solidFill>
                  <a:schemeClr val="tx1"/>
                </a:solidFill>
              </a:rPr>
              <a:t>. The what </a:t>
            </a:r>
            <a:r>
              <a:rPr lang="en-GB" sz="1400" dirty="0" smtClean="0">
                <a:solidFill>
                  <a:schemeClr val="tx1"/>
                </a:solidFill>
                <a:hlinkClick r:id="rId9"/>
              </a:rPr>
              <a:t>to expect when document </a:t>
            </a:r>
            <a:r>
              <a:rPr lang="en-GB" sz="1400" dirty="0" smtClean="0">
                <a:solidFill>
                  <a:schemeClr val="tx1"/>
                </a:solidFill>
              </a:rPr>
              <a:t>is very helpful and gives you an insight into how your child may progress.  Please contact Miss Ryan if you would like more information. </a:t>
            </a:r>
          </a:p>
          <a:p>
            <a:pPr algn="ctr"/>
            <a:endParaRPr lang="en-GB" sz="1400" dirty="0">
              <a:solidFill>
                <a:schemeClr val="tx1"/>
              </a:solidFill>
            </a:endParaRPr>
          </a:p>
          <a:p>
            <a:pPr algn="ctr"/>
            <a:r>
              <a:rPr lang="en-GB" sz="1400" dirty="0" smtClean="0">
                <a:solidFill>
                  <a:schemeClr val="tx1"/>
                </a:solidFill>
              </a:rPr>
              <a:t>Topic information will be set out at the beginning of each half term.   </a:t>
            </a:r>
          </a:p>
          <a:p>
            <a:pPr algn="ctr"/>
            <a:endParaRPr lang="en-GB" sz="1600" dirty="0">
              <a:solidFill>
                <a:schemeClr val="tx1"/>
              </a:solidFill>
            </a:endParaRPr>
          </a:p>
          <a:p>
            <a:pPr algn="ctr"/>
            <a:endParaRPr lang="en-GB" sz="1600" dirty="0" smtClean="0">
              <a:solidFill>
                <a:schemeClr val="tx1"/>
              </a:solidFill>
            </a:endParaRPr>
          </a:p>
          <a:p>
            <a:pPr algn="ctr"/>
            <a:r>
              <a:rPr lang="en-GB" sz="1600" dirty="0" smtClean="0">
                <a:solidFill>
                  <a:schemeClr val="tx1"/>
                </a:solidFill>
              </a:rPr>
              <a:t> </a:t>
            </a:r>
            <a:endParaRPr lang="en-GB" sz="1600" dirty="0">
              <a:solidFill>
                <a:schemeClr val="tx1"/>
              </a:solidFill>
            </a:endParaRPr>
          </a:p>
        </p:txBody>
      </p:sp>
    </p:spTree>
    <p:extLst>
      <p:ext uri="{BB962C8B-B14F-4D97-AF65-F5344CB8AC3E}">
        <p14:creationId xmlns:p14="http://schemas.microsoft.com/office/powerpoint/2010/main" val="15175585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457" y="4059241"/>
            <a:ext cx="1700410" cy="2002892"/>
          </a:xfrm>
          <a:prstGeom prst="rect">
            <a:avLst/>
          </a:prstGeom>
        </p:spPr>
      </p:pic>
      <p:sp>
        <p:nvSpPr>
          <p:cNvPr id="4" name="Rounded Rectangular Callout 3"/>
          <p:cNvSpPr/>
          <p:nvPr/>
        </p:nvSpPr>
        <p:spPr>
          <a:xfrm>
            <a:off x="2773529" y="4059241"/>
            <a:ext cx="2873738" cy="1862667"/>
          </a:xfrm>
          <a:prstGeom prst="wedgeRoundRectCallout">
            <a:avLst>
              <a:gd name="adj1" fmla="val -64925"/>
              <a:gd name="adj2" fmla="val -23175"/>
              <a:gd name="adj3" fmla="val 16667"/>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 the classroom, there are lots of things for you to explore and help you with your learning.  </a:t>
            </a:r>
          </a:p>
        </p:txBody>
      </p:sp>
      <p:grpSp>
        <p:nvGrpSpPr>
          <p:cNvPr id="6" name="Group 5"/>
          <p:cNvGrpSpPr/>
          <p:nvPr/>
        </p:nvGrpSpPr>
        <p:grpSpPr>
          <a:xfrm>
            <a:off x="204716" y="601133"/>
            <a:ext cx="2741511" cy="2985775"/>
            <a:chOff x="4744849" y="1227285"/>
            <a:chExt cx="4198311" cy="4462314"/>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grpSp>
      <p:grpSp>
        <p:nvGrpSpPr>
          <p:cNvPr id="9" name="Group 8"/>
          <p:cNvGrpSpPr/>
          <p:nvPr/>
        </p:nvGrpSpPr>
        <p:grpSpPr>
          <a:xfrm>
            <a:off x="2957752" y="587452"/>
            <a:ext cx="3175349" cy="3126947"/>
            <a:chOff x="4744849" y="1207676"/>
            <a:chExt cx="4190620" cy="4481923"/>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74468" y="1207676"/>
              <a:ext cx="1361001" cy="957709"/>
            </a:xfrm>
            <a:prstGeom prst="rect">
              <a:avLst/>
            </a:prstGeom>
          </p:spPr>
        </p:pic>
      </p:grpSp>
      <p:grpSp>
        <p:nvGrpSpPr>
          <p:cNvPr id="17" name="Group 16"/>
          <p:cNvGrpSpPr/>
          <p:nvPr/>
        </p:nvGrpSpPr>
        <p:grpSpPr>
          <a:xfrm>
            <a:off x="5788528" y="601133"/>
            <a:ext cx="2835622" cy="3148425"/>
            <a:chOff x="4744849" y="1227285"/>
            <a:chExt cx="4198311" cy="4462314"/>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grpSp>
      <p:grpSp>
        <p:nvGrpSpPr>
          <p:cNvPr id="21" name="Group 20"/>
          <p:cNvGrpSpPr/>
          <p:nvPr/>
        </p:nvGrpSpPr>
        <p:grpSpPr>
          <a:xfrm>
            <a:off x="5973929" y="3586908"/>
            <a:ext cx="2588735" cy="2517033"/>
            <a:chOff x="4744849" y="1227285"/>
            <a:chExt cx="4198311" cy="4462314"/>
          </a:xfrm>
        </p:grpSpPr>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grpSp>
      <p:sp>
        <p:nvSpPr>
          <p:cNvPr id="25" name="TextBox 24">
            <a:extLst>
              <a:ext uri="{FF2B5EF4-FFF2-40B4-BE49-F238E27FC236}">
                <a16:creationId xmlns:a16="http://schemas.microsoft.com/office/drawing/2014/main" id="{32E3A62B-9740-4019-86BF-E19A1788D20D}"/>
              </a:ext>
            </a:extLst>
          </p:cNvPr>
          <p:cNvSpPr txBox="1"/>
          <p:nvPr/>
        </p:nvSpPr>
        <p:spPr>
          <a:xfrm>
            <a:off x="1053154" y="896623"/>
            <a:ext cx="1186236" cy="1384995"/>
          </a:xfrm>
          <a:prstGeom prst="rect">
            <a:avLst/>
          </a:prstGeom>
          <a:noFill/>
          <a:ln>
            <a:noFill/>
          </a:ln>
        </p:spPr>
        <p:txBody>
          <a:bodyPr wrap="square" rtlCol="0">
            <a:spAutoFit/>
          </a:bodyPr>
          <a:lstStyle/>
          <a:p>
            <a:pPr algn="ctr"/>
            <a:r>
              <a:rPr lang="en-GB" sz="1400" dirty="0"/>
              <a:t>Insert a photo which shows a different area or resource.</a:t>
            </a:r>
          </a:p>
        </p:txBody>
      </p:sp>
      <p:sp>
        <p:nvSpPr>
          <p:cNvPr id="29" name="TextBox 28">
            <a:extLst>
              <a:ext uri="{FF2B5EF4-FFF2-40B4-BE49-F238E27FC236}">
                <a16:creationId xmlns:a16="http://schemas.microsoft.com/office/drawing/2014/main" id="{32E3A62B-9740-4019-86BF-E19A1788D20D}"/>
              </a:ext>
            </a:extLst>
          </p:cNvPr>
          <p:cNvSpPr txBox="1"/>
          <p:nvPr/>
        </p:nvSpPr>
        <p:spPr>
          <a:xfrm>
            <a:off x="6947514" y="4188956"/>
            <a:ext cx="1186236" cy="1384995"/>
          </a:xfrm>
          <a:prstGeom prst="rect">
            <a:avLst/>
          </a:prstGeom>
          <a:noFill/>
          <a:ln>
            <a:noFill/>
          </a:ln>
        </p:spPr>
        <p:txBody>
          <a:bodyPr wrap="square" rtlCol="0">
            <a:spAutoFit/>
          </a:bodyPr>
          <a:lstStyle/>
          <a:p>
            <a:pPr algn="ctr"/>
            <a:r>
              <a:rPr lang="en-GB" sz="1400" dirty="0"/>
              <a:t>Insert a photo which shows a different area or resource.</a:t>
            </a:r>
          </a:p>
        </p:txBody>
      </p:sp>
      <p:sp>
        <p:nvSpPr>
          <p:cNvPr id="30" name="TextBox 29">
            <a:extLst>
              <a:ext uri="{FF2B5EF4-FFF2-40B4-BE49-F238E27FC236}">
                <a16:creationId xmlns:a16="http://schemas.microsoft.com/office/drawing/2014/main" id="{61371750-D868-4708-867C-DB4EFAE30C3B}"/>
              </a:ext>
            </a:extLst>
          </p:cNvPr>
          <p:cNvSpPr txBox="1"/>
          <p:nvPr/>
        </p:nvSpPr>
        <p:spPr>
          <a:xfrm>
            <a:off x="877529" y="4322616"/>
            <a:ext cx="1438266" cy="1200329"/>
          </a:xfrm>
          <a:prstGeom prst="rect">
            <a:avLst/>
          </a:prstGeom>
          <a:noFill/>
          <a:ln>
            <a:noFill/>
          </a:ln>
        </p:spPr>
        <p:txBody>
          <a:bodyPr wrap="square" rtlCol="0">
            <a:spAutoFit/>
          </a:bodyPr>
          <a:lstStyle/>
          <a:p>
            <a:pPr algn="ctr"/>
            <a:r>
              <a:rPr lang="en-GB" dirty="0"/>
              <a:t>Insert a photo of yourself here.</a:t>
            </a:r>
          </a:p>
        </p:txBody>
      </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009" y="4188956"/>
            <a:ext cx="1382786" cy="1403540"/>
          </a:xfrm>
          <a:prstGeom prst="rect">
            <a:avLst/>
          </a:prstGeom>
        </p:spPr>
      </p:pic>
      <p:sp>
        <p:nvSpPr>
          <p:cNvPr id="36" name="TextBox 35"/>
          <p:cNvSpPr txBox="1"/>
          <p:nvPr/>
        </p:nvSpPr>
        <p:spPr>
          <a:xfrm>
            <a:off x="1053154" y="2984749"/>
            <a:ext cx="1319689" cy="276999"/>
          </a:xfrm>
          <a:prstGeom prst="rect">
            <a:avLst/>
          </a:prstGeom>
          <a:noFill/>
        </p:spPr>
        <p:txBody>
          <a:bodyPr wrap="square" rtlCol="0">
            <a:spAutoFit/>
          </a:bodyPr>
          <a:lstStyle/>
          <a:p>
            <a:r>
              <a:rPr lang="en-GB" sz="1200" dirty="0" smtClean="0"/>
              <a:t>Creative area</a:t>
            </a:r>
            <a:endParaRPr lang="en-GB" sz="1200" dirty="0"/>
          </a:p>
        </p:txBody>
      </p:sp>
      <p:sp>
        <p:nvSpPr>
          <p:cNvPr id="37" name="TextBox 36"/>
          <p:cNvSpPr txBox="1"/>
          <p:nvPr/>
        </p:nvSpPr>
        <p:spPr>
          <a:xfrm>
            <a:off x="3687797" y="3082181"/>
            <a:ext cx="1319689" cy="276999"/>
          </a:xfrm>
          <a:prstGeom prst="rect">
            <a:avLst/>
          </a:prstGeom>
          <a:noFill/>
        </p:spPr>
        <p:txBody>
          <a:bodyPr wrap="square" rtlCol="0">
            <a:spAutoFit/>
          </a:bodyPr>
          <a:lstStyle/>
          <a:p>
            <a:r>
              <a:rPr lang="en-GB" sz="1200" dirty="0" smtClean="0"/>
              <a:t>Our book corner</a:t>
            </a:r>
            <a:endParaRPr lang="en-GB" sz="1200" dirty="0"/>
          </a:p>
        </p:txBody>
      </p:sp>
      <p:sp>
        <p:nvSpPr>
          <p:cNvPr id="38" name="TextBox 37"/>
          <p:cNvSpPr txBox="1"/>
          <p:nvPr/>
        </p:nvSpPr>
        <p:spPr>
          <a:xfrm>
            <a:off x="6316000" y="3046587"/>
            <a:ext cx="1929602" cy="276999"/>
          </a:xfrm>
          <a:prstGeom prst="rect">
            <a:avLst/>
          </a:prstGeom>
          <a:noFill/>
        </p:spPr>
        <p:txBody>
          <a:bodyPr wrap="square" rtlCol="0">
            <a:spAutoFit/>
          </a:bodyPr>
          <a:lstStyle/>
          <a:p>
            <a:pPr algn="ctr"/>
            <a:r>
              <a:rPr lang="en-GB" sz="1200" dirty="0" smtClean="0"/>
              <a:t> </a:t>
            </a:r>
            <a:r>
              <a:rPr lang="en-GB" sz="1200" dirty="0"/>
              <a:t>R</a:t>
            </a:r>
            <a:r>
              <a:rPr lang="en-GB" sz="1200" dirty="0" smtClean="0"/>
              <a:t>ole play</a:t>
            </a:r>
            <a:endParaRPr lang="en-GB" sz="1200" dirty="0"/>
          </a:p>
        </p:txBody>
      </p:sp>
      <p:sp>
        <p:nvSpPr>
          <p:cNvPr id="40" name="TextBox 39"/>
          <p:cNvSpPr txBox="1"/>
          <p:nvPr/>
        </p:nvSpPr>
        <p:spPr>
          <a:xfrm>
            <a:off x="6608452" y="5551652"/>
            <a:ext cx="1319689" cy="276999"/>
          </a:xfrm>
          <a:prstGeom prst="rect">
            <a:avLst/>
          </a:prstGeom>
          <a:noFill/>
        </p:spPr>
        <p:txBody>
          <a:bodyPr wrap="square" rtlCol="0">
            <a:spAutoFit/>
          </a:bodyPr>
          <a:lstStyle/>
          <a:p>
            <a:r>
              <a:rPr lang="en-GB" sz="1200" dirty="0" smtClean="0"/>
              <a:t>Maths area</a:t>
            </a:r>
            <a:endParaRPr lang="en-GB" sz="1200"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280" y="1004839"/>
            <a:ext cx="1802630" cy="1849615"/>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583951" y="1029963"/>
            <a:ext cx="1891739" cy="1930238"/>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6293018" y="1100221"/>
            <a:ext cx="1875129" cy="1806334"/>
          </a:xfrm>
          <a:prstGeom prst="rect">
            <a:avLst/>
          </a:prstGeom>
        </p:spPr>
      </p:pic>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l="23821" t="5423"/>
          <a:stretch/>
        </p:blipFill>
        <p:spPr>
          <a:xfrm rot="5400000">
            <a:off x="6519069" y="3920777"/>
            <a:ext cx="1498454" cy="1591040"/>
          </a:xfrm>
          <a:prstGeom prst="rect">
            <a:avLst/>
          </a:prstGeom>
        </p:spPr>
      </p:pic>
    </p:spTree>
    <p:extLst>
      <p:ext uri="{BB962C8B-B14F-4D97-AF65-F5344CB8AC3E}">
        <p14:creationId xmlns:p14="http://schemas.microsoft.com/office/powerpoint/2010/main" val="41772775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457" y="4059241"/>
            <a:ext cx="1700410" cy="2002892"/>
          </a:xfrm>
          <a:prstGeom prst="rect">
            <a:avLst/>
          </a:prstGeom>
        </p:spPr>
      </p:pic>
      <p:sp>
        <p:nvSpPr>
          <p:cNvPr id="4" name="Rounded Rectangular Callout 3"/>
          <p:cNvSpPr/>
          <p:nvPr/>
        </p:nvSpPr>
        <p:spPr>
          <a:xfrm>
            <a:off x="2773529" y="4059241"/>
            <a:ext cx="2873738" cy="1862667"/>
          </a:xfrm>
          <a:prstGeom prst="wedgeRoundRectCallout">
            <a:avLst>
              <a:gd name="adj1" fmla="val -64925"/>
              <a:gd name="adj2" fmla="val -23175"/>
              <a:gd name="adj3" fmla="val 16667"/>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 the </a:t>
            </a:r>
            <a:r>
              <a:rPr lang="en-GB" dirty="0" smtClean="0">
                <a:solidFill>
                  <a:schemeClr val="tx1"/>
                </a:solidFill>
              </a:rPr>
              <a:t>outdoor classroom</a:t>
            </a:r>
            <a:r>
              <a:rPr lang="en-GB" dirty="0">
                <a:solidFill>
                  <a:schemeClr val="tx1"/>
                </a:solidFill>
              </a:rPr>
              <a:t>, there are lots of things for you to explore and help you with your learning.  </a:t>
            </a:r>
          </a:p>
        </p:txBody>
      </p:sp>
      <p:grpSp>
        <p:nvGrpSpPr>
          <p:cNvPr id="6" name="Group 5"/>
          <p:cNvGrpSpPr/>
          <p:nvPr/>
        </p:nvGrpSpPr>
        <p:grpSpPr>
          <a:xfrm>
            <a:off x="204716" y="601133"/>
            <a:ext cx="2741511" cy="2985775"/>
            <a:chOff x="4744849" y="1227285"/>
            <a:chExt cx="4198311" cy="4462314"/>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grpSp>
      <p:grpSp>
        <p:nvGrpSpPr>
          <p:cNvPr id="9" name="Group 8"/>
          <p:cNvGrpSpPr/>
          <p:nvPr/>
        </p:nvGrpSpPr>
        <p:grpSpPr>
          <a:xfrm>
            <a:off x="2787522" y="601133"/>
            <a:ext cx="3351408" cy="3113266"/>
            <a:chOff x="4744849" y="1227285"/>
            <a:chExt cx="4198311" cy="4462314"/>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grpSp>
      <p:grpSp>
        <p:nvGrpSpPr>
          <p:cNvPr id="17" name="Group 16"/>
          <p:cNvGrpSpPr/>
          <p:nvPr/>
        </p:nvGrpSpPr>
        <p:grpSpPr>
          <a:xfrm>
            <a:off x="5788528" y="601133"/>
            <a:ext cx="2835622" cy="3148425"/>
            <a:chOff x="4744849" y="1227285"/>
            <a:chExt cx="4198311" cy="4462314"/>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grpSp>
      <p:grpSp>
        <p:nvGrpSpPr>
          <p:cNvPr id="21" name="Group 20"/>
          <p:cNvGrpSpPr/>
          <p:nvPr/>
        </p:nvGrpSpPr>
        <p:grpSpPr>
          <a:xfrm>
            <a:off x="5973929" y="3586908"/>
            <a:ext cx="2588735" cy="2517033"/>
            <a:chOff x="4744849" y="1227285"/>
            <a:chExt cx="4198311" cy="4462314"/>
          </a:xfrm>
        </p:grpSpPr>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grpSp>
      <p:sp>
        <p:nvSpPr>
          <p:cNvPr id="25" name="TextBox 24">
            <a:extLst>
              <a:ext uri="{FF2B5EF4-FFF2-40B4-BE49-F238E27FC236}">
                <a16:creationId xmlns:a16="http://schemas.microsoft.com/office/drawing/2014/main" id="{32E3A62B-9740-4019-86BF-E19A1788D20D}"/>
              </a:ext>
            </a:extLst>
          </p:cNvPr>
          <p:cNvSpPr txBox="1"/>
          <p:nvPr/>
        </p:nvSpPr>
        <p:spPr>
          <a:xfrm>
            <a:off x="1053154" y="896623"/>
            <a:ext cx="1186236" cy="1384995"/>
          </a:xfrm>
          <a:prstGeom prst="rect">
            <a:avLst/>
          </a:prstGeom>
          <a:noFill/>
          <a:ln>
            <a:noFill/>
          </a:ln>
        </p:spPr>
        <p:txBody>
          <a:bodyPr wrap="square" rtlCol="0">
            <a:spAutoFit/>
          </a:bodyPr>
          <a:lstStyle/>
          <a:p>
            <a:pPr algn="ctr"/>
            <a:r>
              <a:rPr lang="en-GB" sz="1400" dirty="0"/>
              <a:t>Insert a photo which shows a different area or resource.</a:t>
            </a:r>
          </a:p>
        </p:txBody>
      </p:sp>
      <p:sp>
        <p:nvSpPr>
          <p:cNvPr id="30" name="TextBox 29">
            <a:extLst>
              <a:ext uri="{FF2B5EF4-FFF2-40B4-BE49-F238E27FC236}">
                <a16:creationId xmlns:a16="http://schemas.microsoft.com/office/drawing/2014/main" id="{61371750-D868-4708-867C-DB4EFAE30C3B}"/>
              </a:ext>
            </a:extLst>
          </p:cNvPr>
          <p:cNvSpPr txBox="1"/>
          <p:nvPr/>
        </p:nvSpPr>
        <p:spPr>
          <a:xfrm>
            <a:off x="877529" y="4322616"/>
            <a:ext cx="1438266" cy="1200329"/>
          </a:xfrm>
          <a:prstGeom prst="rect">
            <a:avLst/>
          </a:prstGeom>
          <a:noFill/>
          <a:ln>
            <a:noFill/>
          </a:ln>
        </p:spPr>
        <p:txBody>
          <a:bodyPr wrap="square" rtlCol="0">
            <a:spAutoFit/>
          </a:bodyPr>
          <a:lstStyle/>
          <a:p>
            <a:pPr algn="ctr"/>
            <a:r>
              <a:rPr lang="en-GB" dirty="0"/>
              <a:t>Insert a photo of yourself here.</a:t>
            </a:r>
          </a:p>
        </p:txBody>
      </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009" y="4188956"/>
            <a:ext cx="1382786" cy="1403540"/>
          </a:xfrm>
          <a:prstGeom prst="rect">
            <a:avLst/>
          </a:prstGeom>
        </p:spPr>
      </p:pic>
      <p:sp>
        <p:nvSpPr>
          <p:cNvPr id="36" name="TextBox 35"/>
          <p:cNvSpPr txBox="1"/>
          <p:nvPr/>
        </p:nvSpPr>
        <p:spPr>
          <a:xfrm>
            <a:off x="1053154" y="2984749"/>
            <a:ext cx="1319689" cy="276999"/>
          </a:xfrm>
          <a:prstGeom prst="rect">
            <a:avLst/>
          </a:prstGeom>
          <a:noFill/>
        </p:spPr>
        <p:txBody>
          <a:bodyPr wrap="square" rtlCol="0">
            <a:spAutoFit/>
          </a:bodyPr>
          <a:lstStyle/>
          <a:p>
            <a:pPr algn="ctr"/>
            <a:r>
              <a:rPr lang="en-GB" sz="1200" dirty="0" smtClean="0"/>
              <a:t>Car wash</a:t>
            </a:r>
            <a:endParaRPr lang="en-GB" sz="1200" dirty="0"/>
          </a:p>
        </p:txBody>
      </p:sp>
      <p:sp>
        <p:nvSpPr>
          <p:cNvPr id="38" name="TextBox 37"/>
          <p:cNvSpPr txBox="1"/>
          <p:nvPr/>
        </p:nvSpPr>
        <p:spPr>
          <a:xfrm>
            <a:off x="6316000" y="3046587"/>
            <a:ext cx="1929602" cy="276999"/>
          </a:xfrm>
          <a:prstGeom prst="rect">
            <a:avLst/>
          </a:prstGeom>
          <a:noFill/>
        </p:spPr>
        <p:txBody>
          <a:bodyPr wrap="square" rtlCol="0">
            <a:spAutoFit/>
          </a:bodyPr>
          <a:lstStyle/>
          <a:p>
            <a:pPr algn="ctr"/>
            <a:r>
              <a:rPr lang="en-GB" sz="1200" dirty="0" smtClean="0"/>
              <a:t>Water wall</a:t>
            </a:r>
            <a:endParaRPr lang="en-GB" sz="1200" dirty="0"/>
          </a:p>
        </p:txBody>
      </p:sp>
      <p:sp>
        <p:nvSpPr>
          <p:cNvPr id="40" name="TextBox 39"/>
          <p:cNvSpPr txBox="1"/>
          <p:nvPr/>
        </p:nvSpPr>
        <p:spPr>
          <a:xfrm>
            <a:off x="6620956" y="5503721"/>
            <a:ext cx="1319689" cy="461665"/>
          </a:xfrm>
          <a:prstGeom prst="rect">
            <a:avLst/>
          </a:prstGeom>
          <a:noFill/>
        </p:spPr>
        <p:txBody>
          <a:bodyPr wrap="square" rtlCol="0">
            <a:spAutoFit/>
          </a:bodyPr>
          <a:lstStyle/>
          <a:p>
            <a:pPr algn="ctr"/>
            <a:r>
              <a:rPr lang="en-GB" sz="1200" dirty="0" smtClean="0"/>
              <a:t>Nursery outdoor classroom</a:t>
            </a:r>
            <a:endParaRPr lang="en-GB" sz="1200"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168" y="997790"/>
            <a:ext cx="1753137" cy="1856664"/>
          </a:xfrm>
          <a:prstGeom prst="rect">
            <a:avLst/>
          </a:prstGeom>
        </p:spPr>
      </p:pic>
      <p:sp>
        <p:nvSpPr>
          <p:cNvPr id="42" name="TextBox 41"/>
          <p:cNvSpPr txBox="1"/>
          <p:nvPr/>
        </p:nvSpPr>
        <p:spPr>
          <a:xfrm>
            <a:off x="3894832" y="3065626"/>
            <a:ext cx="1319689" cy="276999"/>
          </a:xfrm>
          <a:prstGeom prst="rect">
            <a:avLst/>
          </a:prstGeom>
          <a:noFill/>
        </p:spPr>
        <p:txBody>
          <a:bodyPr wrap="square" rtlCol="0">
            <a:spAutoFit/>
          </a:bodyPr>
          <a:lstStyle/>
          <a:p>
            <a:pPr algn="ctr"/>
            <a:r>
              <a:rPr lang="en-GB" sz="1200" dirty="0" smtClean="0"/>
              <a:t>At the beach</a:t>
            </a:r>
            <a:endParaRPr lang="en-GB" sz="1200" dirty="0"/>
          </a:p>
        </p:txBody>
      </p:sp>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18231" r="414"/>
          <a:stretch/>
        </p:blipFill>
        <p:spPr>
          <a:xfrm>
            <a:off x="3353599" y="1022692"/>
            <a:ext cx="2293667" cy="1910393"/>
          </a:xfrm>
          <a:prstGeom prst="rect">
            <a:avLst/>
          </a:prstGeom>
        </p:spPr>
      </p:pic>
      <p:pic>
        <p:nvPicPr>
          <p:cNvPr id="26" name="Picture 25"/>
          <p:cNvPicPr>
            <a:picLocks noChangeAspect="1"/>
          </p:cNvPicPr>
          <p:nvPr/>
        </p:nvPicPr>
        <p:blipFill rotWithShape="1">
          <a:blip r:embed="rId7">
            <a:extLst>
              <a:ext uri="{28A0092B-C50C-407E-A947-70E740481C1C}">
                <a14:useLocalDpi xmlns:a14="http://schemas.microsoft.com/office/drawing/2010/main" val="0"/>
              </a:ext>
            </a:extLst>
          </a:blip>
          <a:srcRect l="14667" t="857" r="28953" b="44286"/>
          <a:stretch/>
        </p:blipFill>
        <p:spPr>
          <a:xfrm rot="5400000">
            <a:off x="6263327" y="1073380"/>
            <a:ext cx="1927244" cy="1875156"/>
          </a:xfrm>
          <a:prstGeom prst="rect">
            <a:avLst/>
          </a:prstGeom>
        </p:spPr>
      </p:pic>
      <p:pic>
        <p:nvPicPr>
          <p:cNvPr id="33" name="Picture 32"/>
          <p:cNvPicPr>
            <a:picLocks noChangeAspect="1"/>
          </p:cNvPicPr>
          <p:nvPr/>
        </p:nvPicPr>
        <p:blipFill rotWithShape="1">
          <a:blip r:embed="rId8"/>
          <a:srcRect l="9035" t="20448" r="39902" b="10655"/>
          <a:stretch/>
        </p:blipFill>
        <p:spPr>
          <a:xfrm>
            <a:off x="6446254" y="3940564"/>
            <a:ext cx="1718273" cy="1541868"/>
          </a:xfrm>
          <a:prstGeom prst="rect">
            <a:avLst/>
          </a:prstGeom>
        </p:spPr>
      </p:pic>
    </p:spTree>
    <p:extLst>
      <p:ext uri="{BB962C8B-B14F-4D97-AF65-F5344CB8AC3E}">
        <p14:creationId xmlns:p14="http://schemas.microsoft.com/office/powerpoint/2010/main" val="15070376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196" y="609598"/>
            <a:ext cx="1700410" cy="2002892"/>
          </a:xfrm>
          <a:prstGeom prst="rect">
            <a:avLst/>
          </a:prstGeom>
        </p:spPr>
      </p:pic>
      <p:sp>
        <p:nvSpPr>
          <p:cNvPr id="4" name="Rounded Rectangular Callout 3"/>
          <p:cNvSpPr/>
          <p:nvPr/>
        </p:nvSpPr>
        <p:spPr>
          <a:xfrm>
            <a:off x="2529479" y="657660"/>
            <a:ext cx="5920925" cy="1906768"/>
          </a:xfrm>
          <a:prstGeom prst="wedgeRoundRectCallout">
            <a:avLst>
              <a:gd name="adj1" fmla="val -55674"/>
              <a:gd name="adj2" fmla="val -21209"/>
              <a:gd name="adj3" fmla="val 16667"/>
            </a:avLst>
          </a:prstGeom>
          <a:solidFill>
            <a:schemeClr val="bg1"/>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tx1"/>
                </a:solidFill>
              </a:rPr>
              <a:t>Home- School Links!</a:t>
            </a:r>
          </a:p>
          <a:p>
            <a:pPr algn="ctr"/>
            <a:r>
              <a:rPr lang="en-GB" sz="1200" dirty="0">
                <a:solidFill>
                  <a:schemeClr val="tx1"/>
                </a:solidFill>
              </a:rPr>
              <a:t>We’ve started to use a new system which will allows us to share what your child is doing in school. </a:t>
            </a:r>
          </a:p>
          <a:p>
            <a:pPr algn="ctr"/>
            <a:r>
              <a:rPr lang="en-GB" sz="1200" dirty="0">
                <a:solidFill>
                  <a:schemeClr val="tx1"/>
                </a:solidFill>
              </a:rPr>
              <a:t>The ‘Parent Share’ feature in Evidence Me enables you to view reports (complete with photos) via the app or web suite, showing you what your child has been learning and the new skills they are developing</a:t>
            </a:r>
            <a:r>
              <a:rPr lang="en-GB" sz="1200" dirty="0" smtClean="0">
                <a:solidFill>
                  <a:schemeClr val="tx1"/>
                </a:solidFill>
              </a:rPr>
              <a:t>.</a:t>
            </a:r>
          </a:p>
          <a:p>
            <a:pPr algn="ctr"/>
            <a:endParaRPr lang="en-GB" sz="1200" dirty="0">
              <a:solidFill>
                <a:schemeClr val="tx1"/>
              </a:solidFill>
            </a:endParaRPr>
          </a:p>
          <a:p>
            <a:pPr algn="ctr"/>
            <a:r>
              <a:rPr lang="en-GB" sz="1200" dirty="0">
                <a:solidFill>
                  <a:schemeClr val="tx1"/>
                </a:solidFill>
              </a:rPr>
              <a:t>We think these reports will really brighten up your day! </a:t>
            </a:r>
            <a:endParaRPr lang="en-GB" sz="1200" dirty="0" smtClean="0">
              <a:solidFill>
                <a:schemeClr val="tx1"/>
              </a:solidFill>
            </a:endParaRPr>
          </a:p>
          <a:p>
            <a:pPr algn="ctr"/>
            <a:r>
              <a:rPr lang="en-GB" sz="1200" dirty="0" smtClean="0">
                <a:solidFill>
                  <a:schemeClr val="tx1"/>
                </a:solidFill>
              </a:rPr>
              <a:t>We will send a letter with full details in September.  </a:t>
            </a:r>
            <a:endParaRPr lang="en-GB" sz="1200" dirty="0">
              <a:solidFill>
                <a:schemeClr val="tx1"/>
              </a:solidFill>
            </a:endParaRPr>
          </a:p>
          <a:p>
            <a:pPr algn="ctr"/>
            <a:r>
              <a:rPr lang="en-GB" sz="1600" dirty="0" smtClean="0">
                <a:solidFill>
                  <a:schemeClr val="tx1"/>
                </a:solidFill>
              </a:rPr>
              <a:t> </a:t>
            </a:r>
            <a:endParaRPr lang="en-GB" sz="1600" dirty="0">
              <a:solidFill>
                <a:schemeClr val="tx1"/>
              </a:solidFill>
            </a:endParaRPr>
          </a:p>
        </p:txBody>
      </p:sp>
      <p:grpSp>
        <p:nvGrpSpPr>
          <p:cNvPr id="6" name="Group 5"/>
          <p:cNvGrpSpPr/>
          <p:nvPr/>
        </p:nvGrpSpPr>
        <p:grpSpPr>
          <a:xfrm>
            <a:off x="4685605" y="2637731"/>
            <a:ext cx="3499022" cy="3719052"/>
            <a:chOff x="4744849" y="1227285"/>
            <a:chExt cx="4198311" cy="4462314"/>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grpSp>
      <p:grpSp>
        <p:nvGrpSpPr>
          <p:cNvPr id="9" name="Group 8"/>
          <p:cNvGrpSpPr/>
          <p:nvPr/>
        </p:nvGrpSpPr>
        <p:grpSpPr>
          <a:xfrm>
            <a:off x="972307" y="2758913"/>
            <a:ext cx="3499022" cy="3719052"/>
            <a:chOff x="4744849" y="1227285"/>
            <a:chExt cx="4198311" cy="4462314"/>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grpSp>
      <p:sp>
        <p:nvSpPr>
          <p:cNvPr id="13" name="TextBox 12">
            <a:extLst>
              <a:ext uri="{FF2B5EF4-FFF2-40B4-BE49-F238E27FC236}">
                <a16:creationId xmlns:a16="http://schemas.microsoft.com/office/drawing/2014/main" id="{61371750-D868-4708-867C-DB4EFAE30C3B}"/>
              </a:ext>
            </a:extLst>
          </p:cNvPr>
          <p:cNvSpPr txBox="1"/>
          <p:nvPr/>
        </p:nvSpPr>
        <p:spPr>
          <a:xfrm>
            <a:off x="756268" y="862239"/>
            <a:ext cx="1438266" cy="1200329"/>
          </a:xfrm>
          <a:prstGeom prst="rect">
            <a:avLst/>
          </a:prstGeom>
          <a:noFill/>
          <a:ln>
            <a:noFill/>
          </a:ln>
        </p:spPr>
        <p:txBody>
          <a:bodyPr wrap="square" rtlCol="0">
            <a:spAutoFit/>
          </a:bodyPr>
          <a:lstStyle/>
          <a:p>
            <a:pPr algn="ctr"/>
            <a:r>
              <a:rPr lang="en-GB" dirty="0"/>
              <a:t>Insert a photo of yourself here.</a:t>
            </a:r>
          </a:p>
        </p:txBody>
      </p:sp>
      <p:sp>
        <p:nvSpPr>
          <p:cNvPr id="14" name="TextBox 13">
            <a:extLst>
              <a:ext uri="{FF2B5EF4-FFF2-40B4-BE49-F238E27FC236}">
                <a16:creationId xmlns:a16="http://schemas.microsoft.com/office/drawing/2014/main" id="{E345F731-E76A-4378-81F8-F783E636FA44}"/>
              </a:ext>
            </a:extLst>
          </p:cNvPr>
          <p:cNvSpPr txBox="1"/>
          <p:nvPr/>
        </p:nvSpPr>
        <p:spPr>
          <a:xfrm>
            <a:off x="1973070" y="3736815"/>
            <a:ext cx="1497496" cy="1200329"/>
          </a:xfrm>
          <a:prstGeom prst="rect">
            <a:avLst/>
          </a:prstGeom>
          <a:noFill/>
          <a:ln>
            <a:noFill/>
          </a:ln>
        </p:spPr>
        <p:txBody>
          <a:bodyPr wrap="square" rtlCol="0">
            <a:spAutoFit/>
          </a:bodyPr>
          <a:lstStyle/>
          <a:p>
            <a:pPr algn="ctr"/>
            <a:r>
              <a:rPr lang="en-GB" dirty="0"/>
              <a:t>Insert a photo of register time. </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268" y="804083"/>
            <a:ext cx="1382786" cy="1403540"/>
          </a:xfrm>
          <a:prstGeom prst="rect">
            <a:avLst/>
          </a:prstGeom>
        </p:spPr>
      </p:pic>
      <p:pic>
        <p:nvPicPr>
          <p:cNvPr id="1026" name="Picture 2" descr="http://help.evidence.me/wp-content/uploads/2019/09/em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4639" y="3274295"/>
            <a:ext cx="2179110" cy="229133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946292" y="5656180"/>
            <a:ext cx="1644695" cy="461665"/>
          </a:xfrm>
          <a:prstGeom prst="rect">
            <a:avLst/>
          </a:prstGeom>
          <a:noFill/>
        </p:spPr>
        <p:txBody>
          <a:bodyPr wrap="square" rtlCol="0">
            <a:spAutoFit/>
          </a:bodyPr>
          <a:lstStyle/>
          <a:p>
            <a:r>
              <a:rPr lang="en-GB" sz="1200" dirty="0" smtClean="0"/>
              <a:t>Find information on </a:t>
            </a:r>
          </a:p>
          <a:p>
            <a:r>
              <a:rPr lang="en-GB" sz="1200" dirty="0" smtClean="0"/>
              <a:t>the parent app </a:t>
            </a:r>
            <a:r>
              <a:rPr lang="en-GB" sz="1200" dirty="0" smtClean="0">
                <a:hlinkClick r:id="rId6"/>
              </a:rPr>
              <a:t>here</a:t>
            </a:r>
            <a:endParaRPr lang="en-GB" sz="1200" dirty="0"/>
          </a:p>
        </p:txBody>
      </p:sp>
      <p:pic>
        <p:nvPicPr>
          <p:cNvPr id="20" name="Picture 19" descr="A close up of a sign&#10;&#10;Description automatically generated"/>
          <p:cNvPicPr/>
          <p:nvPr/>
        </p:nvPicPr>
        <p:blipFill>
          <a:blip r:embed="rId7"/>
          <a:stretch>
            <a:fillRect/>
          </a:stretch>
        </p:blipFill>
        <p:spPr>
          <a:xfrm>
            <a:off x="4846320" y="3435920"/>
            <a:ext cx="3338307" cy="1722741"/>
          </a:xfrm>
          <a:prstGeom prst="rect">
            <a:avLst/>
          </a:prstGeom>
          <a:noFill/>
          <a:ln>
            <a:noFill/>
            <a:prstDash/>
          </a:ln>
        </p:spPr>
      </p:pic>
    </p:spTree>
    <p:extLst>
      <p:ext uri="{BB962C8B-B14F-4D97-AF65-F5344CB8AC3E}">
        <p14:creationId xmlns:p14="http://schemas.microsoft.com/office/powerpoint/2010/main" val="41819603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457" y="4059241"/>
            <a:ext cx="1700410" cy="2002892"/>
          </a:xfrm>
          <a:prstGeom prst="rect">
            <a:avLst/>
          </a:prstGeom>
        </p:spPr>
      </p:pic>
      <p:sp>
        <p:nvSpPr>
          <p:cNvPr id="4" name="Rounded Rectangular Callout 3"/>
          <p:cNvSpPr/>
          <p:nvPr/>
        </p:nvSpPr>
        <p:spPr>
          <a:xfrm>
            <a:off x="746457" y="694335"/>
            <a:ext cx="7861515" cy="2127695"/>
          </a:xfrm>
          <a:prstGeom prst="wedgeRoundRectCallout">
            <a:avLst>
              <a:gd name="adj1" fmla="val -22499"/>
              <a:gd name="adj2" fmla="val 61825"/>
              <a:gd name="adj3" fmla="val 16667"/>
            </a:avLst>
          </a:prstGeom>
          <a:solidFill>
            <a:schemeClr val="bg1"/>
          </a:solidFill>
          <a:ln w="28575">
            <a:solidFill>
              <a:srgbClr val="CC4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smtClean="0">
              <a:solidFill>
                <a:schemeClr val="accent6"/>
              </a:solidFill>
              <a:latin typeface="Comic Sans MS" pitchFamily="66" charset="0"/>
            </a:endParaRPr>
          </a:p>
          <a:p>
            <a:pPr algn="ctr"/>
            <a:r>
              <a:rPr lang="en-GB" sz="3200" dirty="0" smtClean="0">
                <a:solidFill>
                  <a:schemeClr val="accent6"/>
                </a:solidFill>
                <a:latin typeface="Comic Sans MS" pitchFamily="66" charset="0"/>
              </a:rPr>
              <a:t>What </a:t>
            </a:r>
            <a:r>
              <a:rPr lang="en-GB" sz="3200" dirty="0">
                <a:solidFill>
                  <a:schemeClr val="accent6"/>
                </a:solidFill>
                <a:latin typeface="Comic Sans MS" pitchFamily="66" charset="0"/>
              </a:rPr>
              <a:t>does school readiness mean</a:t>
            </a:r>
            <a:r>
              <a:rPr lang="en-GB" sz="3200" dirty="0" smtClean="0">
                <a:solidFill>
                  <a:schemeClr val="accent6"/>
                </a:solidFill>
                <a:latin typeface="Comic Sans MS" pitchFamily="66" charset="0"/>
              </a:rPr>
              <a:t>?</a:t>
            </a:r>
          </a:p>
          <a:p>
            <a:pPr algn="ctr"/>
            <a:r>
              <a:rPr lang="en-GB" sz="1400" dirty="0" smtClean="0">
                <a:solidFill>
                  <a:schemeClr val="tx1"/>
                </a:solidFill>
              </a:rPr>
              <a:t>You may have heard the term school readiness, below are some of the things that a child of nursery age may be able to do.  If they are not at that stage yet please don’t worry, we are here to help.  Please may we ask that you tell your class teacher if your child is not toilet trained so that we can make plans to ensure they are comfortable and happy.  Please ensure you tell us about medical conditions and allergies on your application form.  </a:t>
            </a:r>
          </a:p>
          <a:p>
            <a:pPr algn="ctr"/>
            <a:r>
              <a:rPr lang="en-GB" sz="3200" dirty="0" smtClean="0">
                <a:solidFill>
                  <a:schemeClr val="accent6"/>
                </a:solidFill>
              </a:rPr>
              <a:t> </a:t>
            </a:r>
            <a:endParaRPr lang="en-GB" sz="3200" dirty="0">
              <a:solidFill>
                <a:schemeClr val="accent6"/>
              </a:solidFill>
            </a:endParaRPr>
          </a:p>
        </p:txBody>
      </p:sp>
      <p:sp>
        <p:nvSpPr>
          <p:cNvPr id="7" name="TextBox 6">
            <a:extLst>
              <a:ext uri="{FF2B5EF4-FFF2-40B4-BE49-F238E27FC236}">
                <a16:creationId xmlns:a16="http://schemas.microsoft.com/office/drawing/2014/main" id="{61371750-D868-4708-867C-DB4EFAE30C3B}"/>
              </a:ext>
            </a:extLst>
          </p:cNvPr>
          <p:cNvSpPr txBox="1"/>
          <p:nvPr/>
        </p:nvSpPr>
        <p:spPr>
          <a:xfrm>
            <a:off x="877529" y="4322616"/>
            <a:ext cx="1438266" cy="369332"/>
          </a:xfrm>
          <a:prstGeom prst="rect">
            <a:avLst/>
          </a:prstGeom>
          <a:noFill/>
          <a:ln>
            <a:noFill/>
          </a:ln>
        </p:spPr>
        <p:txBody>
          <a:bodyPr wrap="square" rtlCol="0">
            <a:spAutoFit/>
          </a:bodyPr>
          <a:lstStyle/>
          <a:p>
            <a:pPr algn="ctr"/>
            <a:r>
              <a:rPr lang="en-GB" dirty="0" smtClean="0"/>
              <a:t>.</a:t>
            </a:r>
            <a:endParaRPr lang="en-GB" dirty="0"/>
          </a:p>
        </p:txBody>
      </p:sp>
      <p:sp>
        <p:nvSpPr>
          <p:cNvPr id="10" name="Rounded Rectangular Callout 9"/>
          <p:cNvSpPr/>
          <p:nvPr/>
        </p:nvSpPr>
        <p:spPr>
          <a:xfrm>
            <a:off x="3319834" y="3136007"/>
            <a:ext cx="4231848" cy="3111882"/>
          </a:xfrm>
          <a:prstGeom prst="wedgeRoundRectCallout">
            <a:avLst>
              <a:gd name="adj1" fmla="val -55674"/>
              <a:gd name="adj2" fmla="val -21209"/>
              <a:gd name="adj3" fmla="val 16667"/>
            </a:avLst>
          </a:prstGeom>
          <a:solidFill>
            <a:schemeClr val="bg1"/>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GB" sz="1600" dirty="0">
                <a:solidFill>
                  <a:schemeClr val="tx1"/>
                </a:solidFill>
              </a:rPr>
              <a:t>Put on/take off your coat. </a:t>
            </a:r>
          </a:p>
          <a:p>
            <a:pPr marL="285750" indent="-285750">
              <a:buFont typeface="Wingdings" panose="05000000000000000000" pitchFamily="2" charset="2"/>
              <a:buChar char="ü"/>
            </a:pPr>
            <a:r>
              <a:rPr lang="en-GB" sz="1600" dirty="0">
                <a:solidFill>
                  <a:schemeClr val="tx1"/>
                </a:solidFill>
              </a:rPr>
              <a:t>Put on/take off your jumper/</a:t>
            </a:r>
            <a:r>
              <a:rPr lang="en-GB" sz="1600" dirty="0" err="1">
                <a:solidFill>
                  <a:schemeClr val="tx1"/>
                </a:solidFill>
              </a:rPr>
              <a:t>cardie</a:t>
            </a:r>
            <a:r>
              <a:rPr lang="en-GB" sz="1600" dirty="0">
                <a:solidFill>
                  <a:schemeClr val="tx1"/>
                </a:solidFill>
              </a:rPr>
              <a:t>.  </a:t>
            </a:r>
          </a:p>
          <a:p>
            <a:pPr marL="285750" indent="-285750">
              <a:buFont typeface="Wingdings" panose="05000000000000000000" pitchFamily="2" charset="2"/>
              <a:buChar char="ü"/>
            </a:pPr>
            <a:r>
              <a:rPr lang="en-GB" sz="1600" dirty="0">
                <a:solidFill>
                  <a:schemeClr val="tx1"/>
                </a:solidFill>
              </a:rPr>
              <a:t>Begin to take care of own belongings.  </a:t>
            </a:r>
          </a:p>
          <a:p>
            <a:pPr marL="285750" indent="-285750">
              <a:buFont typeface="Wingdings" panose="05000000000000000000" pitchFamily="2" charset="2"/>
              <a:buChar char="ü"/>
            </a:pPr>
            <a:r>
              <a:rPr lang="en-GB" sz="1600" dirty="0">
                <a:solidFill>
                  <a:schemeClr val="tx1"/>
                </a:solidFill>
              </a:rPr>
              <a:t>Use a knife &amp; fork.  </a:t>
            </a:r>
            <a:endParaRPr lang="en-GB" sz="1600" dirty="0" smtClean="0">
              <a:solidFill>
                <a:schemeClr val="tx1"/>
              </a:solidFill>
            </a:endParaRPr>
          </a:p>
          <a:p>
            <a:pPr marL="285750" indent="-285750">
              <a:buFont typeface="Wingdings" panose="05000000000000000000" pitchFamily="2" charset="2"/>
              <a:buChar char="ü"/>
            </a:pPr>
            <a:r>
              <a:rPr lang="en-GB" sz="1600" dirty="0" smtClean="0">
                <a:solidFill>
                  <a:schemeClr val="tx1"/>
                </a:solidFill>
              </a:rPr>
              <a:t>Drink </a:t>
            </a:r>
            <a:r>
              <a:rPr lang="en-GB" sz="1600" dirty="0">
                <a:solidFill>
                  <a:schemeClr val="tx1"/>
                </a:solidFill>
              </a:rPr>
              <a:t>from a cup.  </a:t>
            </a:r>
          </a:p>
          <a:p>
            <a:pPr marL="285750" indent="-285750">
              <a:buFont typeface="Wingdings" panose="05000000000000000000" pitchFamily="2" charset="2"/>
              <a:buChar char="ü"/>
            </a:pPr>
            <a:r>
              <a:rPr lang="en-GB" sz="1600" dirty="0">
                <a:solidFill>
                  <a:schemeClr val="tx1"/>
                </a:solidFill>
              </a:rPr>
              <a:t>Use the toilet independently. </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009" y="4322616"/>
            <a:ext cx="1382786" cy="1403540"/>
          </a:xfrm>
          <a:prstGeom prst="rect">
            <a:avLst/>
          </a:prstGeom>
        </p:spPr>
      </p:pic>
    </p:spTree>
    <p:extLst>
      <p:ext uri="{BB962C8B-B14F-4D97-AF65-F5344CB8AC3E}">
        <p14:creationId xmlns:p14="http://schemas.microsoft.com/office/powerpoint/2010/main" val="2092586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457" y="4059241"/>
            <a:ext cx="1700410" cy="2002892"/>
          </a:xfrm>
          <a:prstGeom prst="rect">
            <a:avLst/>
          </a:prstGeom>
        </p:spPr>
      </p:pic>
      <p:sp>
        <p:nvSpPr>
          <p:cNvPr id="4" name="Rounded Rectangular Callout 3"/>
          <p:cNvSpPr/>
          <p:nvPr/>
        </p:nvSpPr>
        <p:spPr>
          <a:xfrm>
            <a:off x="733062" y="378372"/>
            <a:ext cx="6976276" cy="3101428"/>
          </a:xfrm>
          <a:prstGeom prst="wedgeRoundRectCallout">
            <a:avLst>
              <a:gd name="adj1" fmla="val -22499"/>
              <a:gd name="adj2" fmla="val 61825"/>
              <a:gd name="adj3" fmla="val 16667"/>
            </a:avLst>
          </a:prstGeom>
          <a:solidFill>
            <a:schemeClr val="bg1"/>
          </a:solidFill>
          <a:ln w="28575">
            <a:solidFill>
              <a:srgbClr val="E5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Covid-19</a:t>
            </a:r>
          </a:p>
          <a:p>
            <a:pPr algn="ctr"/>
            <a:endParaRPr lang="en-GB" dirty="0">
              <a:solidFill>
                <a:schemeClr val="tx1"/>
              </a:solidFill>
            </a:endParaRPr>
          </a:p>
          <a:p>
            <a:pPr marL="285750" indent="-285750">
              <a:buFont typeface="Wingdings" panose="05000000000000000000" pitchFamily="2" charset="2"/>
              <a:buChar char="ü"/>
            </a:pPr>
            <a:r>
              <a:rPr lang="en-GB" dirty="0" smtClean="0">
                <a:solidFill>
                  <a:schemeClr val="tx1"/>
                </a:solidFill>
              </a:rPr>
              <a:t>Extra cleaning</a:t>
            </a:r>
          </a:p>
          <a:p>
            <a:pPr marL="285750" indent="-285750">
              <a:buFont typeface="Wingdings" panose="05000000000000000000" pitchFamily="2" charset="2"/>
              <a:buChar char="ü"/>
            </a:pPr>
            <a:r>
              <a:rPr lang="en-GB" dirty="0" smtClean="0">
                <a:solidFill>
                  <a:schemeClr val="tx1"/>
                </a:solidFill>
              </a:rPr>
              <a:t>Careful selection of resources</a:t>
            </a:r>
          </a:p>
          <a:p>
            <a:pPr marL="285750" indent="-285750">
              <a:buFont typeface="Wingdings" panose="05000000000000000000" pitchFamily="2" charset="2"/>
              <a:buChar char="ü"/>
            </a:pPr>
            <a:r>
              <a:rPr lang="en-GB" dirty="0" smtClean="0">
                <a:solidFill>
                  <a:schemeClr val="tx1"/>
                </a:solidFill>
              </a:rPr>
              <a:t>Rotation and cleaning of resources</a:t>
            </a:r>
          </a:p>
          <a:p>
            <a:pPr marL="285750" indent="-285750">
              <a:buFont typeface="Wingdings" panose="05000000000000000000" pitchFamily="2" charset="2"/>
              <a:buChar char="ü"/>
            </a:pPr>
            <a:r>
              <a:rPr lang="en-GB" dirty="0" smtClean="0">
                <a:solidFill>
                  <a:schemeClr val="tx1"/>
                </a:solidFill>
              </a:rPr>
              <a:t>Handwashing </a:t>
            </a:r>
          </a:p>
          <a:p>
            <a:pPr marL="285750" indent="-285750">
              <a:buFont typeface="Wingdings" panose="05000000000000000000" pitchFamily="2" charset="2"/>
              <a:buChar char="ü"/>
            </a:pPr>
            <a:r>
              <a:rPr lang="en-GB" dirty="0" smtClean="0">
                <a:solidFill>
                  <a:schemeClr val="tx1"/>
                </a:solidFill>
              </a:rPr>
              <a:t>Catch it, bin it, kill it.  </a:t>
            </a:r>
          </a:p>
          <a:p>
            <a:pPr marL="285750" indent="-285750">
              <a:buFont typeface="Wingdings" panose="05000000000000000000" pitchFamily="2" charset="2"/>
              <a:buChar char="ü"/>
            </a:pPr>
            <a:r>
              <a:rPr lang="en-GB" dirty="0" smtClean="0">
                <a:solidFill>
                  <a:schemeClr val="tx1"/>
                </a:solidFill>
              </a:rPr>
              <a:t>Key Stage bubbles</a:t>
            </a:r>
          </a:p>
          <a:p>
            <a:pPr marL="285750" indent="-285750">
              <a:buFont typeface="Wingdings" panose="05000000000000000000" pitchFamily="2" charset="2"/>
              <a:buChar char="ü"/>
            </a:pPr>
            <a:r>
              <a:rPr lang="en-GB" dirty="0" smtClean="0">
                <a:solidFill>
                  <a:schemeClr val="tx1"/>
                </a:solidFill>
              </a:rPr>
              <a:t>Social distancing for parents</a:t>
            </a:r>
          </a:p>
          <a:p>
            <a:pPr marL="285750" indent="-285750">
              <a:buFont typeface="Wingdings" panose="05000000000000000000" pitchFamily="2" charset="2"/>
              <a:buChar char="ü"/>
            </a:pPr>
            <a:r>
              <a:rPr lang="en-GB" dirty="0" smtClean="0">
                <a:solidFill>
                  <a:schemeClr val="tx1"/>
                </a:solidFill>
              </a:rPr>
              <a:t>Mental health and wellness support </a:t>
            </a:r>
            <a:endParaRPr lang="en-GB" dirty="0">
              <a:solidFill>
                <a:schemeClr val="tx1"/>
              </a:solidFill>
            </a:endParaRPr>
          </a:p>
          <a:p>
            <a:pPr algn="ctr"/>
            <a:endParaRPr lang="en-GB" dirty="0">
              <a:solidFill>
                <a:schemeClr val="tx1"/>
              </a:solidFill>
            </a:endParaRPr>
          </a:p>
        </p:txBody>
      </p:sp>
      <p:sp>
        <p:nvSpPr>
          <p:cNvPr id="7" name="TextBox 6">
            <a:extLst>
              <a:ext uri="{FF2B5EF4-FFF2-40B4-BE49-F238E27FC236}">
                <a16:creationId xmlns:a16="http://schemas.microsoft.com/office/drawing/2014/main" id="{61371750-D868-4708-867C-DB4EFAE30C3B}"/>
              </a:ext>
            </a:extLst>
          </p:cNvPr>
          <p:cNvSpPr txBox="1"/>
          <p:nvPr/>
        </p:nvSpPr>
        <p:spPr>
          <a:xfrm>
            <a:off x="877529" y="4322616"/>
            <a:ext cx="1438266" cy="1200329"/>
          </a:xfrm>
          <a:prstGeom prst="rect">
            <a:avLst/>
          </a:prstGeom>
          <a:noFill/>
          <a:ln>
            <a:noFill/>
          </a:ln>
        </p:spPr>
        <p:txBody>
          <a:bodyPr wrap="square" rtlCol="0">
            <a:spAutoFit/>
          </a:bodyPr>
          <a:lstStyle/>
          <a:p>
            <a:pPr algn="ctr"/>
            <a:r>
              <a:rPr lang="en-GB" dirty="0"/>
              <a:t>Insert a photo of yourself here.</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009" y="4193628"/>
            <a:ext cx="1382786" cy="1495971"/>
          </a:xfrm>
          <a:prstGeom prst="rect">
            <a:avLst/>
          </a:prstGeom>
        </p:spPr>
      </p:pic>
      <p:sp>
        <p:nvSpPr>
          <p:cNvPr id="11" name="Rounded Rectangular Callout 10"/>
          <p:cNvSpPr/>
          <p:nvPr/>
        </p:nvSpPr>
        <p:spPr>
          <a:xfrm>
            <a:off x="3319834" y="3767959"/>
            <a:ext cx="4909766" cy="2479930"/>
          </a:xfrm>
          <a:prstGeom prst="wedgeRoundRectCallout">
            <a:avLst>
              <a:gd name="adj1" fmla="val -55674"/>
              <a:gd name="adj2" fmla="val -21209"/>
              <a:gd name="adj3" fmla="val 16667"/>
            </a:avLst>
          </a:prstGeom>
          <a:solidFill>
            <a:schemeClr val="bg1"/>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smtClean="0">
                <a:solidFill>
                  <a:schemeClr val="tx1"/>
                </a:solidFill>
              </a:rPr>
              <a:t>If you have and questions or concerns relating to Covid-19 and the measures taken in school please contact Mrs Broome on headteacher@hassell.staffs.sch.uk </a:t>
            </a:r>
            <a:endParaRPr lang="en-GB" sz="1600" dirty="0">
              <a:solidFill>
                <a:schemeClr val="tx1"/>
              </a:solidFill>
            </a:endParaRPr>
          </a:p>
        </p:txBody>
      </p:sp>
    </p:spTree>
    <p:extLst>
      <p:ext uri="{BB962C8B-B14F-4D97-AF65-F5344CB8AC3E}">
        <p14:creationId xmlns:p14="http://schemas.microsoft.com/office/powerpoint/2010/main" val="37506802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6537" y="4258325"/>
            <a:ext cx="3485028" cy="2002892"/>
          </a:xfrm>
          <a:prstGeom prst="rect">
            <a:avLst/>
          </a:prstGeom>
        </p:spPr>
      </p:pic>
      <p:sp>
        <p:nvSpPr>
          <p:cNvPr id="4" name="Rounded Rectangular Callout 3"/>
          <p:cNvSpPr/>
          <p:nvPr/>
        </p:nvSpPr>
        <p:spPr>
          <a:xfrm>
            <a:off x="5680502" y="4240075"/>
            <a:ext cx="2873738" cy="1862667"/>
          </a:xfrm>
          <a:prstGeom prst="wedgeRoundRectCallout">
            <a:avLst>
              <a:gd name="adj1" fmla="val -64925"/>
              <a:gd name="adj2" fmla="val -23175"/>
              <a:gd name="adj3" fmla="val 16667"/>
            </a:avLst>
          </a:prstGeom>
          <a:solidFill>
            <a:schemeClr val="bg1"/>
          </a:solidFill>
          <a:ln w="28575">
            <a:solidFill>
              <a:srgbClr val="8C3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rPr>
              <a:t>You have </a:t>
            </a:r>
            <a:r>
              <a:rPr lang="en-GB" sz="1400" dirty="0">
                <a:solidFill>
                  <a:schemeClr val="tx1"/>
                </a:solidFill>
              </a:rPr>
              <a:t>automatic membership of </a:t>
            </a:r>
            <a:r>
              <a:rPr lang="en-GB" sz="1400" dirty="0" err="1">
                <a:solidFill>
                  <a:schemeClr val="tx1"/>
                </a:solidFill>
              </a:rPr>
              <a:t>Hassell</a:t>
            </a:r>
            <a:r>
              <a:rPr lang="en-GB" sz="1400" dirty="0">
                <a:solidFill>
                  <a:schemeClr val="tx1"/>
                </a:solidFill>
              </a:rPr>
              <a:t> Community Primary School Parent, Teacher &amp; Friends Association (</a:t>
            </a:r>
            <a:r>
              <a:rPr lang="en-GB" sz="1400" dirty="0" smtClean="0">
                <a:solidFill>
                  <a:schemeClr val="tx1"/>
                </a:solidFill>
              </a:rPr>
              <a:t>PTFA) Watch out for details on the school Newsletter in September and beyond.  </a:t>
            </a:r>
            <a:endParaRPr lang="en-GB" sz="1400" dirty="0">
              <a:solidFill>
                <a:schemeClr val="tx1"/>
              </a:solidFill>
            </a:endParaRPr>
          </a:p>
        </p:txBody>
      </p:sp>
      <p:grpSp>
        <p:nvGrpSpPr>
          <p:cNvPr id="6" name="Group 5"/>
          <p:cNvGrpSpPr/>
          <p:nvPr/>
        </p:nvGrpSpPr>
        <p:grpSpPr>
          <a:xfrm>
            <a:off x="624239" y="601134"/>
            <a:ext cx="2766384" cy="2567016"/>
            <a:chOff x="4744849" y="1227285"/>
            <a:chExt cx="4198311" cy="4462314"/>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grpSp>
      <p:sp>
        <p:nvSpPr>
          <p:cNvPr id="7" name="TextBox 6"/>
          <p:cNvSpPr txBox="1"/>
          <p:nvPr/>
        </p:nvSpPr>
        <p:spPr>
          <a:xfrm>
            <a:off x="1608083" y="2656758"/>
            <a:ext cx="1443720" cy="369332"/>
          </a:xfrm>
          <a:prstGeom prst="rect">
            <a:avLst/>
          </a:prstGeom>
          <a:noFill/>
        </p:spPr>
        <p:txBody>
          <a:bodyPr wrap="square" rtlCol="0">
            <a:spAutoFit/>
          </a:bodyPr>
          <a:lstStyle/>
          <a:p>
            <a:r>
              <a:rPr lang="en-GB" dirty="0" smtClean="0"/>
              <a:t>Care </a:t>
            </a:r>
            <a:r>
              <a:rPr lang="en-GB" dirty="0" smtClean="0">
                <a:hlinkClick r:id="rId5"/>
              </a:rPr>
              <a:t>club</a:t>
            </a:r>
            <a:r>
              <a:rPr lang="en-GB" dirty="0" smtClean="0"/>
              <a:t> </a:t>
            </a:r>
            <a:endParaRPr lang="en-GB" dirty="0"/>
          </a:p>
        </p:txBody>
      </p:sp>
      <p:sp>
        <p:nvSpPr>
          <p:cNvPr id="32" name="Rounded Rectangular Callout 31"/>
          <p:cNvSpPr/>
          <p:nvPr/>
        </p:nvSpPr>
        <p:spPr>
          <a:xfrm>
            <a:off x="3459088" y="1152071"/>
            <a:ext cx="2873738" cy="1862667"/>
          </a:xfrm>
          <a:prstGeom prst="wedgeRoundRectCallout">
            <a:avLst>
              <a:gd name="adj1" fmla="val -64925"/>
              <a:gd name="adj2" fmla="val -23175"/>
              <a:gd name="adj3" fmla="val 16667"/>
            </a:avLst>
          </a:prstGeom>
          <a:solidFill>
            <a:schemeClr val="bg1"/>
          </a:solidFill>
          <a:ln w="28575">
            <a:solidFill>
              <a:srgbClr val="8C3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rPr>
              <a:t>If you need wrap around care. </a:t>
            </a:r>
            <a:r>
              <a:rPr lang="en-GB" sz="1400" dirty="0">
                <a:solidFill>
                  <a:schemeClr val="tx1"/>
                </a:solidFill>
              </a:rPr>
              <a:t>C</a:t>
            </a:r>
            <a:r>
              <a:rPr lang="en-GB" sz="1400" dirty="0" smtClean="0">
                <a:solidFill>
                  <a:schemeClr val="tx1"/>
                </a:solidFill>
              </a:rPr>
              <a:t>are club </a:t>
            </a:r>
            <a:r>
              <a:rPr lang="en-GB" sz="1400" dirty="0">
                <a:solidFill>
                  <a:schemeClr val="tx1"/>
                </a:solidFill>
              </a:rPr>
              <a:t>is available for any child who attends our school. It provides a high quality of care with the emphasis on fun activities and enjoyable pastimes</a:t>
            </a:r>
            <a:r>
              <a:rPr lang="en-GB" dirty="0" smtClean="0">
                <a:solidFill>
                  <a:schemeClr val="tx1"/>
                </a:solidFill>
              </a:rPr>
              <a:t>.</a:t>
            </a:r>
          </a:p>
          <a:p>
            <a:pPr algn="ctr"/>
            <a:r>
              <a:rPr lang="en-GB" dirty="0" smtClean="0">
                <a:solidFill>
                  <a:schemeClr val="tx1"/>
                </a:solidFill>
                <a:hlinkClick r:id="rId5"/>
              </a:rPr>
              <a:t>Click here for details</a:t>
            </a:r>
            <a:endParaRPr lang="en-GB" dirty="0">
              <a:solidFill>
                <a:schemeClr val="tx1"/>
              </a:solidFill>
            </a:endParaRPr>
          </a:p>
        </p:txBody>
      </p:sp>
      <p:pic>
        <p:nvPicPr>
          <p:cNvPr id="33" name="Picture 32"/>
          <p:cNvPicPr>
            <a:picLocks noChangeAspect="1"/>
          </p:cNvPicPr>
          <p:nvPr/>
        </p:nvPicPr>
        <p:blipFill rotWithShape="1">
          <a:blip r:embed="rId6"/>
          <a:srcRect l="72174" t="27693" r="3834" b="43858"/>
          <a:stretch/>
        </p:blipFill>
        <p:spPr>
          <a:xfrm>
            <a:off x="1114192" y="1020767"/>
            <a:ext cx="1770898" cy="1479813"/>
          </a:xfrm>
          <a:prstGeom prst="rect">
            <a:avLst/>
          </a:prstGeom>
        </p:spPr>
      </p:pic>
      <p:sp>
        <p:nvSpPr>
          <p:cNvPr id="34" name="TextBox 33"/>
          <p:cNvSpPr txBox="1"/>
          <p:nvPr/>
        </p:nvSpPr>
        <p:spPr>
          <a:xfrm>
            <a:off x="1296537" y="5883191"/>
            <a:ext cx="3485028" cy="369332"/>
          </a:xfrm>
          <a:prstGeom prst="rect">
            <a:avLst/>
          </a:prstGeom>
          <a:noFill/>
        </p:spPr>
        <p:txBody>
          <a:bodyPr wrap="square" rtlCol="0">
            <a:spAutoFit/>
          </a:bodyPr>
          <a:lstStyle/>
          <a:p>
            <a:pPr algn="ctr"/>
            <a:r>
              <a:rPr lang="en-GB" dirty="0" smtClean="0">
                <a:hlinkClick r:id="rId7"/>
              </a:rPr>
              <a:t>Find detail here for the PTFA</a:t>
            </a:r>
            <a:r>
              <a:rPr lang="en-GB" dirty="0" smtClean="0"/>
              <a:t> </a:t>
            </a:r>
            <a:endParaRPr lang="en-GB" dirty="0"/>
          </a:p>
        </p:txBody>
      </p:sp>
      <p:pic>
        <p:nvPicPr>
          <p:cNvPr id="35" name="Picture 34"/>
          <p:cNvPicPr>
            <a:picLocks noChangeAspect="1"/>
          </p:cNvPicPr>
          <p:nvPr/>
        </p:nvPicPr>
        <p:blipFill rotWithShape="1">
          <a:blip r:embed="rId8"/>
          <a:srcRect l="28182" t="50700" r="32169" b="30457"/>
          <a:stretch/>
        </p:blipFill>
        <p:spPr>
          <a:xfrm>
            <a:off x="1484606" y="3117070"/>
            <a:ext cx="5158853" cy="995077"/>
          </a:xfrm>
          <a:prstGeom prst="rect">
            <a:avLst/>
          </a:prstGeom>
        </p:spPr>
      </p:pic>
      <p:pic>
        <p:nvPicPr>
          <p:cNvPr id="36" name="Picture 35"/>
          <p:cNvPicPr>
            <a:picLocks noChangeAspect="1"/>
          </p:cNvPicPr>
          <p:nvPr/>
        </p:nvPicPr>
        <p:blipFill rotWithShape="1">
          <a:blip r:embed="rId9"/>
          <a:srcRect l="67413" t="58535" r="2797" b="11801"/>
          <a:stretch/>
        </p:blipFill>
        <p:spPr>
          <a:xfrm>
            <a:off x="1587490" y="4423684"/>
            <a:ext cx="3000214" cy="1358437"/>
          </a:xfrm>
          <a:prstGeom prst="rect">
            <a:avLst/>
          </a:prstGeom>
        </p:spPr>
      </p:pic>
    </p:spTree>
    <p:extLst>
      <p:ext uri="{BB962C8B-B14F-4D97-AF65-F5344CB8AC3E}">
        <p14:creationId xmlns:p14="http://schemas.microsoft.com/office/powerpoint/2010/main" val="35431619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724" y="1566333"/>
            <a:ext cx="3169911" cy="3733800"/>
          </a:xfrm>
          <a:prstGeom prst="rect">
            <a:avLst/>
          </a:prstGeom>
        </p:spPr>
      </p:pic>
      <p:sp>
        <p:nvSpPr>
          <p:cNvPr id="4" name="Rounded Rectangular Callout 3"/>
          <p:cNvSpPr/>
          <p:nvPr/>
        </p:nvSpPr>
        <p:spPr>
          <a:xfrm>
            <a:off x="4902200" y="1557867"/>
            <a:ext cx="3183467" cy="3767666"/>
          </a:xfrm>
          <a:prstGeom prst="wedgeRoundRectCallout">
            <a:avLst>
              <a:gd name="adj1" fmla="val -62925"/>
              <a:gd name="adj2" fmla="val -22669"/>
              <a:gd name="adj3" fmla="val 16667"/>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Welcome to </a:t>
            </a:r>
          </a:p>
          <a:p>
            <a:pPr algn="ctr"/>
            <a:r>
              <a:rPr lang="en-GB" dirty="0">
                <a:solidFill>
                  <a:schemeClr val="tx1"/>
                </a:solidFill>
              </a:rPr>
              <a:t>Nursery</a:t>
            </a:r>
          </a:p>
          <a:p>
            <a:pPr algn="ctr"/>
            <a:r>
              <a:rPr lang="en-GB" dirty="0">
                <a:solidFill>
                  <a:schemeClr val="tx1"/>
                </a:solidFill>
              </a:rPr>
              <a:t>My name is Mrs </a:t>
            </a:r>
            <a:r>
              <a:rPr lang="en-GB" dirty="0" smtClean="0">
                <a:solidFill>
                  <a:schemeClr val="tx1"/>
                </a:solidFill>
              </a:rPr>
              <a:t>Boden </a:t>
            </a:r>
            <a:r>
              <a:rPr lang="en-GB" dirty="0">
                <a:solidFill>
                  <a:schemeClr val="tx1"/>
                </a:solidFill>
              </a:rPr>
              <a:t>and I will be one of your key </a:t>
            </a:r>
            <a:r>
              <a:rPr lang="en-GB" dirty="0" smtClean="0">
                <a:solidFill>
                  <a:schemeClr val="tx1"/>
                </a:solidFill>
              </a:rPr>
              <a:t>workers. </a:t>
            </a:r>
            <a:endParaRPr lang="en-GB" dirty="0">
              <a:solidFill>
                <a:schemeClr val="tx1"/>
              </a:solidFill>
            </a:endParaRPr>
          </a:p>
          <a:p>
            <a:pPr algn="ctr"/>
            <a:endParaRPr lang="en-GB" dirty="0">
              <a:solidFill>
                <a:schemeClr val="tx1"/>
              </a:solidFill>
            </a:endParaRPr>
          </a:p>
          <a:p>
            <a:pPr algn="ctr"/>
            <a:r>
              <a:rPr lang="en-GB" dirty="0" smtClean="0">
                <a:solidFill>
                  <a:schemeClr val="tx1"/>
                </a:solidFill>
              </a:rPr>
              <a:t>I can’t wait to meet you!</a:t>
            </a:r>
          </a:p>
          <a:p>
            <a:pPr algn="ctr"/>
            <a:r>
              <a:rPr lang="en-GB" dirty="0" smtClean="0">
                <a:solidFill>
                  <a:schemeClr val="tx1"/>
                </a:solidFill>
                <a:sym typeface="Wingdings" panose="05000000000000000000" pitchFamily="2" charset="2"/>
              </a:rPr>
              <a:t></a:t>
            </a:r>
            <a:r>
              <a:rPr lang="en-GB" dirty="0" smtClean="0">
                <a:solidFill>
                  <a:schemeClr val="tx1"/>
                </a:solidFill>
              </a:rPr>
              <a:t> </a:t>
            </a:r>
            <a:endParaRPr lang="en-GB" dirty="0">
              <a:solidFill>
                <a:schemeClr val="tx1"/>
              </a:solidFill>
            </a:endParaRPr>
          </a:p>
          <a:p>
            <a:pPr algn="ctr"/>
            <a:endParaRPr lang="en-GB" dirty="0">
              <a:solidFill>
                <a:schemeClr val="tx1"/>
              </a:solidFill>
            </a:endParaRPr>
          </a:p>
        </p:txBody>
      </p:sp>
      <p:sp>
        <p:nvSpPr>
          <p:cNvPr id="6" name="TextBox 5"/>
          <p:cNvSpPr txBox="1"/>
          <p:nvPr/>
        </p:nvSpPr>
        <p:spPr>
          <a:xfrm>
            <a:off x="1255565" y="4722125"/>
            <a:ext cx="2770525" cy="369332"/>
          </a:xfrm>
          <a:prstGeom prst="rect">
            <a:avLst/>
          </a:prstGeom>
          <a:noFill/>
        </p:spPr>
        <p:txBody>
          <a:bodyPr wrap="square" rtlCol="0">
            <a:spAutoFit/>
          </a:bodyPr>
          <a:lstStyle/>
          <a:p>
            <a:pPr algn="ctr"/>
            <a:r>
              <a:rPr lang="en-GB" dirty="0" smtClean="0"/>
              <a:t>Mrs Boden</a:t>
            </a:r>
            <a:endParaRPr lang="en-GB" dirty="0"/>
          </a:p>
        </p:txBody>
      </p:sp>
      <p:pic>
        <p:nvPicPr>
          <p:cNvPr id="3" name="Picture 2"/>
          <p:cNvPicPr>
            <a:picLocks noChangeAspect="1"/>
          </p:cNvPicPr>
          <p:nvPr/>
        </p:nvPicPr>
        <p:blipFill rotWithShape="1">
          <a:blip r:embed="rId3"/>
          <a:srcRect l="13656" t="11160" r="58132" b="17946"/>
          <a:stretch/>
        </p:blipFill>
        <p:spPr>
          <a:xfrm>
            <a:off x="1550078" y="1824745"/>
            <a:ext cx="2181498" cy="2688704"/>
          </a:xfrm>
          <a:prstGeom prst="rect">
            <a:avLst/>
          </a:prstGeom>
        </p:spPr>
      </p:pic>
    </p:spTree>
    <p:extLst>
      <p:ext uri="{BB962C8B-B14F-4D97-AF65-F5344CB8AC3E}">
        <p14:creationId xmlns:p14="http://schemas.microsoft.com/office/powerpoint/2010/main" val="607571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457" y="4059241"/>
            <a:ext cx="1700410" cy="2002892"/>
          </a:xfrm>
          <a:prstGeom prst="rect">
            <a:avLst/>
          </a:prstGeom>
        </p:spPr>
      </p:pic>
      <p:sp>
        <p:nvSpPr>
          <p:cNvPr id="4" name="Rounded Rectangular Callout 3"/>
          <p:cNvSpPr/>
          <p:nvPr/>
        </p:nvSpPr>
        <p:spPr>
          <a:xfrm>
            <a:off x="746710" y="702732"/>
            <a:ext cx="4313071" cy="2777068"/>
          </a:xfrm>
          <a:prstGeom prst="wedgeRoundRectCallout">
            <a:avLst>
              <a:gd name="adj1" fmla="val -22499"/>
              <a:gd name="adj2" fmla="val 61825"/>
              <a:gd name="adj3" fmla="val 16667"/>
            </a:avLst>
          </a:prstGeom>
          <a:solidFill>
            <a:schemeClr val="bg1"/>
          </a:solidFill>
          <a:ln w="28575">
            <a:solidFill>
              <a:srgbClr val="85B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tx1"/>
                </a:solidFill>
              </a:rPr>
              <a:t>Transition</a:t>
            </a:r>
          </a:p>
          <a:p>
            <a:pPr algn="ctr"/>
            <a:endParaRPr lang="en-GB" sz="1600" dirty="0">
              <a:solidFill>
                <a:schemeClr val="tx1"/>
              </a:solidFill>
            </a:endParaRPr>
          </a:p>
          <a:p>
            <a:pPr algn="ctr"/>
            <a:r>
              <a:rPr lang="en-GB" sz="1600" dirty="0" smtClean="0">
                <a:solidFill>
                  <a:schemeClr val="tx1"/>
                </a:solidFill>
              </a:rPr>
              <a:t>We are so sad that we couldn’t hold the stay and play sessions during the summer term.  We hope to invite families to visit during the last week of the summer holidays. </a:t>
            </a:r>
          </a:p>
          <a:p>
            <a:pPr algn="ctr"/>
            <a:endParaRPr lang="en-GB" sz="1600" dirty="0">
              <a:solidFill>
                <a:schemeClr val="tx1"/>
              </a:solidFill>
            </a:endParaRPr>
          </a:p>
          <a:p>
            <a:pPr algn="ctr"/>
            <a:r>
              <a:rPr lang="en-GB" sz="1600" dirty="0" smtClean="0">
                <a:solidFill>
                  <a:schemeClr val="tx1"/>
                </a:solidFill>
              </a:rPr>
              <a:t>Mrs Broome will send out an invite soon. </a:t>
            </a:r>
          </a:p>
          <a:p>
            <a:pPr algn="ctr"/>
            <a:endParaRPr lang="en-GB" sz="1600" dirty="0">
              <a:solidFill>
                <a:schemeClr val="tx1"/>
              </a:solidFill>
            </a:endParaRPr>
          </a:p>
          <a:p>
            <a:pPr algn="ctr"/>
            <a:r>
              <a:rPr lang="en-GB" sz="1600" dirty="0" smtClean="0">
                <a:solidFill>
                  <a:schemeClr val="tx1"/>
                </a:solidFill>
              </a:rPr>
              <a:t>Click </a:t>
            </a:r>
            <a:r>
              <a:rPr lang="en-GB" sz="1600" dirty="0" smtClean="0">
                <a:solidFill>
                  <a:schemeClr val="tx1"/>
                </a:solidFill>
                <a:hlinkClick r:id="rId4"/>
              </a:rPr>
              <a:t>here</a:t>
            </a:r>
            <a:r>
              <a:rPr lang="en-GB" sz="1600" dirty="0" smtClean="0">
                <a:solidFill>
                  <a:schemeClr val="tx1"/>
                </a:solidFill>
              </a:rPr>
              <a:t> for starting school support.    </a:t>
            </a:r>
            <a:endParaRPr lang="en-GB" sz="1600" dirty="0">
              <a:solidFill>
                <a:schemeClr val="tx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sp>
        <p:nvSpPr>
          <p:cNvPr id="7" name="TextBox 6">
            <a:extLst>
              <a:ext uri="{FF2B5EF4-FFF2-40B4-BE49-F238E27FC236}">
                <a16:creationId xmlns:a16="http://schemas.microsoft.com/office/drawing/2014/main" id="{61371750-D868-4708-867C-DB4EFAE30C3B}"/>
              </a:ext>
            </a:extLst>
          </p:cNvPr>
          <p:cNvSpPr txBox="1"/>
          <p:nvPr/>
        </p:nvSpPr>
        <p:spPr>
          <a:xfrm>
            <a:off x="877529" y="4322616"/>
            <a:ext cx="1438266" cy="369332"/>
          </a:xfrm>
          <a:prstGeom prst="rect">
            <a:avLst/>
          </a:prstGeom>
          <a:noFill/>
          <a:ln>
            <a:noFill/>
          </a:ln>
        </p:spPr>
        <p:txBody>
          <a:bodyPr wrap="square" rtlCol="0">
            <a:spAutoFit/>
          </a:bodyPr>
          <a:lstStyle/>
          <a:p>
            <a:pPr algn="ctr"/>
            <a:r>
              <a:rPr lang="en-GB" dirty="0" smtClean="0"/>
              <a:t>.</a:t>
            </a:r>
            <a:endParaRPr lang="en-GB" dirty="0"/>
          </a:p>
        </p:txBody>
      </p:sp>
      <p:sp>
        <p:nvSpPr>
          <p:cNvPr id="9" name="TextBox 8">
            <a:extLst>
              <a:ext uri="{FF2B5EF4-FFF2-40B4-BE49-F238E27FC236}">
                <a16:creationId xmlns:a16="http://schemas.microsoft.com/office/drawing/2014/main" id="{EFCAF59E-F1BF-4A37-9E13-B03EA655BCDB}"/>
              </a:ext>
            </a:extLst>
          </p:cNvPr>
          <p:cNvSpPr txBox="1"/>
          <p:nvPr/>
        </p:nvSpPr>
        <p:spPr>
          <a:xfrm>
            <a:off x="5795592" y="2484209"/>
            <a:ext cx="2096823" cy="1477328"/>
          </a:xfrm>
          <a:prstGeom prst="rect">
            <a:avLst/>
          </a:prstGeom>
          <a:noFill/>
          <a:ln>
            <a:noFill/>
          </a:ln>
        </p:spPr>
        <p:txBody>
          <a:bodyPr wrap="square" rtlCol="0">
            <a:spAutoFit/>
          </a:bodyPr>
          <a:lstStyle/>
          <a:p>
            <a:pPr algn="ctr"/>
            <a:r>
              <a:rPr lang="en-GB" dirty="0"/>
              <a:t>Insert a photo which shows yourself with a task for children to complete. </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3009" y="4193628"/>
            <a:ext cx="1382786" cy="1495971"/>
          </a:xfrm>
          <a:prstGeom prst="rect">
            <a:avLst/>
          </a:prstGeom>
        </p:spPr>
      </p:pic>
      <p:pic>
        <p:nvPicPr>
          <p:cNvPr id="6" name="Picture 5"/>
          <p:cNvPicPr>
            <a:picLocks noChangeAspect="1"/>
          </p:cNvPicPr>
          <p:nvPr/>
        </p:nvPicPr>
        <p:blipFill rotWithShape="1">
          <a:blip r:embed="rId7"/>
          <a:srcRect l="65301" t="13695" r="12013" b="54671"/>
          <a:stretch/>
        </p:blipFill>
        <p:spPr>
          <a:xfrm>
            <a:off x="5477182" y="1851379"/>
            <a:ext cx="2662107" cy="2743550"/>
          </a:xfrm>
          <a:prstGeom prst="rect">
            <a:avLst/>
          </a:prstGeom>
        </p:spPr>
      </p:pic>
    </p:spTree>
    <p:extLst>
      <p:ext uri="{BB962C8B-B14F-4D97-AF65-F5344CB8AC3E}">
        <p14:creationId xmlns:p14="http://schemas.microsoft.com/office/powerpoint/2010/main" val="41023703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457" y="4059241"/>
            <a:ext cx="1700410" cy="2002892"/>
          </a:xfrm>
          <a:prstGeom prst="rect">
            <a:avLst/>
          </a:prstGeom>
        </p:spPr>
      </p:pic>
      <p:sp>
        <p:nvSpPr>
          <p:cNvPr id="4" name="Rounded Rectangular Callout 3"/>
          <p:cNvSpPr/>
          <p:nvPr/>
        </p:nvSpPr>
        <p:spPr>
          <a:xfrm>
            <a:off x="733062" y="702732"/>
            <a:ext cx="4313071" cy="3080696"/>
          </a:xfrm>
          <a:prstGeom prst="wedgeRoundRectCallout">
            <a:avLst>
              <a:gd name="adj1" fmla="val -22499"/>
              <a:gd name="adj2" fmla="val 61825"/>
              <a:gd name="adj3" fmla="val 16667"/>
            </a:avLst>
          </a:prstGeom>
          <a:solidFill>
            <a:schemeClr val="bg1"/>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tx1"/>
                </a:solidFill>
              </a:rPr>
              <a:t>We are really looking forward to seeing you in September. Feel free to contact me (Miss Ryan) over the summer holidays and I’ll get back to you as soon as I can. </a:t>
            </a:r>
          </a:p>
          <a:p>
            <a:pPr algn="ctr"/>
            <a:endParaRPr lang="en-GB" sz="1600" dirty="0">
              <a:solidFill>
                <a:schemeClr val="tx1"/>
              </a:solidFill>
            </a:endParaRPr>
          </a:p>
          <a:p>
            <a:pPr algn="ctr"/>
            <a:r>
              <a:rPr lang="en-GB" sz="1600" dirty="0" smtClean="0">
                <a:solidFill>
                  <a:schemeClr val="accent6"/>
                </a:solidFill>
              </a:rPr>
              <a:t>missryanhassell@gmail.com</a:t>
            </a:r>
            <a:r>
              <a:rPr lang="en-GB" sz="1400" dirty="0" smtClean="0">
                <a:solidFill>
                  <a:schemeClr val="accent6"/>
                </a:solidFill>
              </a:rPr>
              <a:t> </a:t>
            </a:r>
            <a:endParaRPr lang="en-GB" sz="1400" dirty="0">
              <a:solidFill>
                <a:schemeClr val="accent6"/>
              </a:solidFill>
            </a:endParaRPr>
          </a:p>
          <a:p>
            <a:pPr algn="ctr"/>
            <a:endParaRPr lang="en-GB" sz="1600" dirty="0">
              <a:solidFill>
                <a:schemeClr val="tx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088318"/>
            <a:ext cx="1361000" cy="957709"/>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sp>
        <p:nvSpPr>
          <p:cNvPr id="7" name="TextBox 6">
            <a:extLst>
              <a:ext uri="{FF2B5EF4-FFF2-40B4-BE49-F238E27FC236}">
                <a16:creationId xmlns:a16="http://schemas.microsoft.com/office/drawing/2014/main" id="{61371750-D868-4708-867C-DB4EFAE30C3B}"/>
              </a:ext>
            </a:extLst>
          </p:cNvPr>
          <p:cNvSpPr txBox="1"/>
          <p:nvPr/>
        </p:nvSpPr>
        <p:spPr>
          <a:xfrm>
            <a:off x="877529" y="4322616"/>
            <a:ext cx="1438266" cy="1200329"/>
          </a:xfrm>
          <a:prstGeom prst="rect">
            <a:avLst/>
          </a:prstGeom>
          <a:noFill/>
          <a:ln>
            <a:noFill/>
          </a:ln>
        </p:spPr>
        <p:txBody>
          <a:bodyPr wrap="square" rtlCol="0">
            <a:spAutoFit/>
          </a:bodyPr>
          <a:lstStyle/>
          <a:p>
            <a:pPr algn="ctr"/>
            <a:r>
              <a:rPr lang="en-GB" dirty="0"/>
              <a:t>Insert a photo of yourself here.</a:t>
            </a:r>
          </a:p>
        </p:txBody>
      </p:sp>
      <p:sp>
        <p:nvSpPr>
          <p:cNvPr id="9" name="TextBox 8">
            <a:extLst>
              <a:ext uri="{FF2B5EF4-FFF2-40B4-BE49-F238E27FC236}">
                <a16:creationId xmlns:a16="http://schemas.microsoft.com/office/drawing/2014/main" id="{EFCAF59E-F1BF-4A37-9E13-B03EA655BCDB}"/>
              </a:ext>
            </a:extLst>
          </p:cNvPr>
          <p:cNvSpPr txBox="1"/>
          <p:nvPr/>
        </p:nvSpPr>
        <p:spPr>
          <a:xfrm>
            <a:off x="5897519" y="2726787"/>
            <a:ext cx="1892969" cy="923330"/>
          </a:xfrm>
          <a:prstGeom prst="rect">
            <a:avLst/>
          </a:prstGeom>
          <a:noFill/>
          <a:ln>
            <a:noFill/>
          </a:ln>
        </p:spPr>
        <p:txBody>
          <a:bodyPr wrap="square" rtlCol="0">
            <a:spAutoFit/>
          </a:bodyPr>
          <a:lstStyle/>
          <a:p>
            <a:pPr algn="ctr"/>
            <a:r>
              <a:rPr lang="en-GB" dirty="0"/>
              <a:t>Insert a photo which shows the playground.</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009" y="4193628"/>
            <a:ext cx="1382786" cy="1495971"/>
          </a:xfrm>
          <a:prstGeom prst="rect">
            <a:avLst/>
          </a:prstGeom>
        </p:spPr>
      </p:pic>
      <p:pic>
        <p:nvPicPr>
          <p:cNvPr id="6" name="Picture 5"/>
          <p:cNvPicPr>
            <a:picLocks noChangeAspect="1"/>
          </p:cNvPicPr>
          <p:nvPr/>
        </p:nvPicPr>
        <p:blipFill rotWithShape="1">
          <a:blip r:embed="rId5"/>
          <a:srcRect l="40308" t="47464" r="27489" b="30226"/>
          <a:stretch/>
        </p:blipFill>
        <p:spPr>
          <a:xfrm>
            <a:off x="5473975" y="1840089"/>
            <a:ext cx="2789492" cy="2754840"/>
          </a:xfrm>
          <a:prstGeom prst="rect">
            <a:avLst/>
          </a:prstGeom>
        </p:spPr>
      </p:pic>
      <p:sp>
        <p:nvSpPr>
          <p:cNvPr id="11" name="TextBox 10"/>
          <p:cNvSpPr txBox="1"/>
          <p:nvPr/>
        </p:nvSpPr>
        <p:spPr>
          <a:xfrm>
            <a:off x="5896712" y="4765246"/>
            <a:ext cx="2365948" cy="646331"/>
          </a:xfrm>
          <a:prstGeom prst="rect">
            <a:avLst/>
          </a:prstGeom>
          <a:noFill/>
        </p:spPr>
        <p:txBody>
          <a:bodyPr wrap="square" rtlCol="0">
            <a:spAutoFit/>
          </a:bodyPr>
          <a:lstStyle/>
          <a:p>
            <a:pPr algn="ctr"/>
            <a:r>
              <a:rPr lang="en-GB" dirty="0" smtClean="0"/>
              <a:t>We can’t wait to see you!</a:t>
            </a:r>
            <a:endParaRPr lang="en-GB" dirty="0"/>
          </a:p>
        </p:txBody>
      </p:sp>
    </p:spTree>
    <p:extLst>
      <p:ext uri="{BB962C8B-B14F-4D97-AF65-F5344CB8AC3E}">
        <p14:creationId xmlns:p14="http://schemas.microsoft.com/office/powerpoint/2010/main" val="23720114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724" y="1566333"/>
            <a:ext cx="3169911" cy="3733800"/>
          </a:xfrm>
          <a:prstGeom prst="rect">
            <a:avLst/>
          </a:prstGeom>
        </p:spPr>
      </p:pic>
      <p:sp>
        <p:nvSpPr>
          <p:cNvPr id="4" name="Rounded Rectangular Callout 3"/>
          <p:cNvSpPr/>
          <p:nvPr/>
        </p:nvSpPr>
        <p:spPr>
          <a:xfrm>
            <a:off x="4902200" y="1557867"/>
            <a:ext cx="3183467" cy="3767666"/>
          </a:xfrm>
          <a:prstGeom prst="wedgeRoundRectCallout">
            <a:avLst>
              <a:gd name="adj1" fmla="val -62925"/>
              <a:gd name="adj2" fmla="val -22669"/>
              <a:gd name="adj3" fmla="val 16667"/>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Welcome to </a:t>
            </a:r>
          </a:p>
          <a:p>
            <a:pPr algn="ctr"/>
            <a:r>
              <a:rPr lang="en-GB" dirty="0">
                <a:solidFill>
                  <a:schemeClr val="tx1"/>
                </a:solidFill>
              </a:rPr>
              <a:t>Nursery</a:t>
            </a:r>
          </a:p>
          <a:p>
            <a:pPr algn="ctr"/>
            <a:r>
              <a:rPr lang="en-GB" dirty="0">
                <a:solidFill>
                  <a:schemeClr val="tx1"/>
                </a:solidFill>
              </a:rPr>
              <a:t>My name is Mrs </a:t>
            </a:r>
            <a:r>
              <a:rPr lang="en-GB" dirty="0" smtClean="0">
                <a:solidFill>
                  <a:schemeClr val="tx1"/>
                </a:solidFill>
              </a:rPr>
              <a:t>Heath</a:t>
            </a:r>
            <a:r>
              <a:rPr lang="en-GB" dirty="0" smtClean="0">
                <a:solidFill>
                  <a:schemeClr val="tx1"/>
                </a:solidFill>
              </a:rPr>
              <a:t> </a:t>
            </a:r>
            <a:r>
              <a:rPr lang="en-GB" dirty="0">
                <a:solidFill>
                  <a:schemeClr val="tx1"/>
                </a:solidFill>
              </a:rPr>
              <a:t>and I will be one of your key </a:t>
            </a:r>
            <a:r>
              <a:rPr lang="en-GB" dirty="0" smtClean="0">
                <a:solidFill>
                  <a:schemeClr val="tx1"/>
                </a:solidFill>
              </a:rPr>
              <a:t>workers. </a:t>
            </a:r>
            <a:endParaRPr lang="en-GB" dirty="0">
              <a:solidFill>
                <a:schemeClr val="tx1"/>
              </a:solidFill>
            </a:endParaRPr>
          </a:p>
          <a:p>
            <a:pPr algn="ctr"/>
            <a:endParaRPr lang="en-GB" dirty="0">
              <a:solidFill>
                <a:schemeClr val="tx1"/>
              </a:solidFill>
            </a:endParaRPr>
          </a:p>
          <a:p>
            <a:pPr algn="ctr"/>
            <a:r>
              <a:rPr lang="en-GB" dirty="0" smtClean="0">
                <a:solidFill>
                  <a:schemeClr val="tx1"/>
                </a:solidFill>
              </a:rPr>
              <a:t>I can’t wait to meet you!</a:t>
            </a:r>
          </a:p>
          <a:p>
            <a:pPr algn="ctr"/>
            <a:r>
              <a:rPr lang="en-GB" dirty="0" smtClean="0">
                <a:solidFill>
                  <a:schemeClr val="tx1"/>
                </a:solidFill>
                <a:sym typeface="Wingdings" panose="05000000000000000000" pitchFamily="2" charset="2"/>
              </a:rPr>
              <a:t></a:t>
            </a:r>
            <a:r>
              <a:rPr lang="en-GB" dirty="0" smtClean="0">
                <a:solidFill>
                  <a:schemeClr val="tx1"/>
                </a:solidFill>
              </a:rPr>
              <a:t> </a:t>
            </a:r>
            <a:endParaRPr lang="en-GB" dirty="0">
              <a:solidFill>
                <a:schemeClr val="tx1"/>
              </a:solidFill>
            </a:endParaRPr>
          </a:p>
          <a:p>
            <a:pPr algn="ctr"/>
            <a:endParaRPr lang="en-GB" dirty="0">
              <a:solidFill>
                <a:schemeClr val="tx1"/>
              </a:solidFill>
            </a:endParaRPr>
          </a:p>
        </p:txBody>
      </p:sp>
      <p:sp>
        <p:nvSpPr>
          <p:cNvPr id="6" name="TextBox 5"/>
          <p:cNvSpPr txBox="1"/>
          <p:nvPr/>
        </p:nvSpPr>
        <p:spPr>
          <a:xfrm>
            <a:off x="1255565" y="4722125"/>
            <a:ext cx="2770525" cy="369332"/>
          </a:xfrm>
          <a:prstGeom prst="rect">
            <a:avLst/>
          </a:prstGeom>
          <a:noFill/>
        </p:spPr>
        <p:txBody>
          <a:bodyPr wrap="square" rtlCol="0">
            <a:spAutoFit/>
          </a:bodyPr>
          <a:lstStyle/>
          <a:p>
            <a:pPr algn="ctr"/>
            <a:r>
              <a:rPr lang="en-GB" dirty="0" smtClean="0"/>
              <a:t>Mrs </a:t>
            </a:r>
            <a:r>
              <a:rPr lang="en-GB" dirty="0" smtClean="0"/>
              <a:t>Heath</a:t>
            </a:r>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2993" y="2034974"/>
            <a:ext cx="2275668" cy="2218510"/>
          </a:xfrm>
          <a:prstGeom prst="rect">
            <a:avLst/>
          </a:prstGeom>
        </p:spPr>
      </p:pic>
    </p:spTree>
    <p:extLst>
      <p:ext uri="{BB962C8B-B14F-4D97-AF65-F5344CB8AC3E}">
        <p14:creationId xmlns:p14="http://schemas.microsoft.com/office/powerpoint/2010/main" val="30447798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724" y="1566333"/>
            <a:ext cx="3169911" cy="3733800"/>
          </a:xfrm>
          <a:prstGeom prst="rect">
            <a:avLst/>
          </a:prstGeom>
        </p:spPr>
      </p:pic>
      <p:sp>
        <p:nvSpPr>
          <p:cNvPr id="4" name="Rounded Rectangular Callout 3"/>
          <p:cNvSpPr/>
          <p:nvPr/>
        </p:nvSpPr>
        <p:spPr>
          <a:xfrm>
            <a:off x="4902200" y="1557867"/>
            <a:ext cx="3183467" cy="3767666"/>
          </a:xfrm>
          <a:prstGeom prst="wedgeRoundRectCallout">
            <a:avLst>
              <a:gd name="adj1" fmla="val -62925"/>
              <a:gd name="adj2" fmla="val -22669"/>
              <a:gd name="adj3" fmla="val 16667"/>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Welcome to </a:t>
            </a:r>
          </a:p>
          <a:p>
            <a:pPr algn="ctr"/>
            <a:r>
              <a:rPr lang="en-GB" dirty="0">
                <a:solidFill>
                  <a:schemeClr val="tx1"/>
                </a:solidFill>
              </a:rPr>
              <a:t>Nursery</a:t>
            </a:r>
          </a:p>
          <a:p>
            <a:pPr algn="ctr"/>
            <a:r>
              <a:rPr lang="en-GB" dirty="0">
                <a:solidFill>
                  <a:schemeClr val="tx1"/>
                </a:solidFill>
              </a:rPr>
              <a:t>My name is </a:t>
            </a:r>
            <a:r>
              <a:rPr lang="en-GB" dirty="0" smtClean="0">
                <a:solidFill>
                  <a:schemeClr val="tx1"/>
                </a:solidFill>
              </a:rPr>
              <a:t>Miss Tune </a:t>
            </a:r>
            <a:r>
              <a:rPr lang="en-GB" dirty="0">
                <a:solidFill>
                  <a:schemeClr val="tx1"/>
                </a:solidFill>
              </a:rPr>
              <a:t>and I will be one of your key </a:t>
            </a:r>
            <a:r>
              <a:rPr lang="en-GB" dirty="0" smtClean="0">
                <a:solidFill>
                  <a:schemeClr val="tx1"/>
                </a:solidFill>
              </a:rPr>
              <a:t>workers. </a:t>
            </a:r>
            <a:endParaRPr lang="en-GB" dirty="0">
              <a:solidFill>
                <a:schemeClr val="tx1"/>
              </a:solidFill>
            </a:endParaRPr>
          </a:p>
          <a:p>
            <a:pPr algn="ctr"/>
            <a:endParaRPr lang="en-GB" dirty="0">
              <a:solidFill>
                <a:schemeClr val="tx1"/>
              </a:solidFill>
            </a:endParaRPr>
          </a:p>
          <a:p>
            <a:pPr algn="ctr"/>
            <a:r>
              <a:rPr lang="en-GB" dirty="0" smtClean="0">
                <a:solidFill>
                  <a:schemeClr val="tx1"/>
                </a:solidFill>
              </a:rPr>
              <a:t>I can’t wait to meet you!</a:t>
            </a:r>
          </a:p>
          <a:p>
            <a:pPr algn="ctr"/>
            <a:r>
              <a:rPr lang="en-GB" dirty="0" smtClean="0">
                <a:solidFill>
                  <a:schemeClr val="tx1"/>
                </a:solidFill>
                <a:sym typeface="Wingdings" panose="05000000000000000000" pitchFamily="2" charset="2"/>
              </a:rPr>
              <a:t></a:t>
            </a:r>
            <a:r>
              <a:rPr lang="en-GB" dirty="0" smtClean="0">
                <a:solidFill>
                  <a:schemeClr val="tx1"/>
                </a:solidFill>
              </a:rPr>
              <a:t> </a:t>
            </a:r>
            <a:endParaRPr lang="en-GB" dirty="0">
              <a:solidFill>
                <a:schemeClr val="tx1"/>
              </a:solidFill>
            </a:endParaRPr>
          </a:p>
          <a:p>
            <a:pPr algn="ctr"/>
            <a:endParaRPr lang="en-GB" dirty="0">
              <a:solidFill>
                <a:schemeClr val="tx1"/>
              </a:solidFill>
            </a:endParaRPr>
          </a:p>
        </p:txBody>
      </p:sp>
      <p:sp>
        <p:nvSpPr>
          <p:cNvPr id="6" name="TextBox 5"/>
          <p:cNvSpPr txBox="1"/>
          <p:nvPr/>
        </p:nvSpPr>
        <p:spPr>
          <a:xfrm>
            <a:off x="1255565" y="4722125"/>
            <a:ext cx="2770525" cy="369332"/>
          </a:xfrm>
          <a:prstGeom prst="rect">
            <a:avLst/>
          </a:prstGeom>
          <a:noFill/>
        </p:spPr>
        <p:txBody>
          <a:bodyPr wrap="square" rtlCol="0">
            <a:spAutoFit/>
          </a:bodyPr>
          <a:lstStyle/>
          <a:p>
            <a:pPr algn="ctr"/>
            <a:r>
              <a:rPr lang="en-GB" dirty="0" smtClean="0"/>
              <a:t>Miss Tune</a:t>
            </a:r>
            <a:endParaRPr lang="en-GB"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9930" y="2076706"/>
            <a:ext cx="2301793" cy="2218510"/>
          </a:xfrm>
          <a:prstGeom prst="rect">
            <a:avLst/>
          </a:prstGeom>
        </p:spPr>
      </p:pic>
    </p:spTree>
    <p:extLst>
      <p:ext uri="{BB962C8B-B14F-4D97-AF65-F5344CB8AC3E}">
        <p14:creationId xmlns:p14="http://schemas.microsoft.com/office/powerpoint/2010/main" val="11224170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724" y="1566333"/>
            <a:ext cx="3169911" cy="3733800"/>
          </a:xfrm>
          <a:prstGeom prst="rect">
            <a:avLst/>
          </a:prstGeom>
        </p:spPr>
      </p:pic>
      <p:sp>
        <p:nvSpPr>
          <p:cNvPr id="4" name="Rounded Rectangular Callout 3"/>
          <p:cNvSpPr/>
          <p:nvPr/>
        </p:nvSpPr>
        <p:spPr>
          <a:xfrm>
            <a:off x="4902200" y="1557867"/>
            <a:ext cx="3183467" cy="3767666"/>
          </a:xfrm>
          <a:prstGeom prst="wedgeRoundRectCallout">
            <a:avLst>
              <a:gd name="adj1" fmla="val -62925"/>
              <a:gd name="adj2" fmla="val -22669"/>
              <a:gd name="adj3" fmla="val 16667"/>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Welcome to </a:t>
            </a:r>
            <a:endParaRPr lang="en-GB" dirty="0" smtClean="0">
              <a:solidFill>
                <a:schemeClr val="tx1"/>
              </a:solidFill>
            </a:endParaRPr>
          </a:p>
          <a:p>
            <a:pPr algn="ctr"/>
            <a:r>
              <a:rPr lang="en-GB" dirty="0" smtClean="0">
                <a:solidFill>
                  <a:schemeClr val="tx1"/>
                </a:solidFill>
              </a:rPr>
              <a:t>Nursery</a:t>
            </a:r>
          </a:p>
          <a:p>
            <a:pPr algn="ctr"/>
            <a:r>
              <a:rPr lang="en-GB" dirty="0" smtClean="0">
                <a:solidFill>
                  <a:schemeClr val="tx1"/>
                </a:solidFill>
              </a:rPr>
              <a:t>My name is Miss Ryan and I am the Reception class teacher and Early Years leader.  I support the nursery staff.  So you may see me sometimes too.  </a:t>
            </a:r>
            <a:endParaRPr lang="en-GB" dirty="0">
              <a:solidFill>
                <a:schemeClr val="tx1"/>
              </a:solidFill>
            </a:endParaRPr>
          </a:p>
          <a:p>
            <a:pPr algn="ctr"/>
            <a:r>
              <a:rPr lang="en-GB" dirty="0">
                <a:solidFill>
                  <a:schemeClr val="tx1"/>
                </a:solidFill>
              </a:rPr>
              <a:t>Let me tell you what a day in </a:t>
            </a:r>
            <a:r>
              <a:rPr lang="en-GB" dirty="0" smtClean="0">
                <a:solidFill>
                  <a:schemeClr val="tx1"/>
                </a:solidFill>
              </a:rPr>
              <a:t>Nursery looks </a:t>
            </a:r>
            <a:r>
              <a:rPr lang="en-GB" dirty="0">
                <a:solidFill>
                  <a:schemeClr val="tx1"/>
                </a:solidFill>
              </a:rPr>
              <a:t>like.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2238" y="1844040"/>
            <a:ext cx="2304882" cy="2669409"/>
          </a:xfrm>
          <a:prstGeom prst="rect">
            <a:avLst/>
          </a:prstGeom>
        </p:spPr>
      </p:pic>
      <p:sp>
        <p:nvSpPr>
          <p:cNvPr id="6" name="TextBox 5"/>
          <p:cNvSpPr txBox="1"/>
          <p:nvPr/>
        </p:nvSpPr>
        <p:spPr>
          <a:xfrm>
            <a:off x="1419367" y="4722125"/>
            <a:ext cx="2606723" cy="369332"/>
          </a:xfrm>
          <a:prstGeom prst="rect">
            <a:avLst/>
          </a:prstGeom>
          <a:noFill/>
        </p:spPr>
        <p:txBody>
          <a:bodyPr wrap="square" rtlCol="0">
            <a:spAutoFit/>
          </a:bodyPr>
          <a:lstStyle/>
          <a:p>
            <a:pPr algn="ctr"/>
            <a:r>
              <a:rPr lang="en-GB" dirty="0" smtClean="0"/>
              <a:t>Miss Ryan</a:t>
            </a:r>
            <a:endParaRPr lang="en-GB" dirty="0"/>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695" y="4283914"/>
            <a:ext cx="1700410" cy="2002892"/>
          </a:xfrm>
          <a:prstGeom prst="rect">
            <a:avLst/>
          </a:prstGeom>
        </p:spPr>
      </p:pic>
      <p:sp>
        <p:nvSpPr>
          <p:cNvPr id="4" name="Rounded Rectangular Callout 3"/>
          <p:cNvSpPr/>
          <p:nvPr/>
        </p:nvSpPr>
        <p:spPr>
          <a:xfrm>
            <a:off x="762748" y="736166"/>
            <a:ext cx="4313071" cy="2983975"/>
          </a:xfrm>
          <a:prstGeom prst="wedgeRoundRectCallout">
            <a:avLst>
              <a:gd name="adj1" fmla="val -22499"/>
              <a:gd name="adj2" fmla="val 61825"/>
              <a:gd name="adj3" fmla="val 16667"/>
            </a:avLst>
          </a:prstGeom>
          <a:solidFill>
            <a:schemeClr val="bg1"/>
          </a:solidFill>
          <a:ln w="28575">
            <a:solidFill>
              <a:srgbClr val="8C3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Good morning! </a:t>
            </a:r>
          </a:p>
          <a:p>
            <a:pPr algn="ctr"/>
            <a:r>
              <a:rPr lang="en-GB" sz="1600" dirty="0">
                <a:solidFill>
                  <a:schemeClr val="tx1"/>
                </a:solidFill>
              </a:rPr>
              <a:t>When you come to school in the morning, you need to walk through the playground and find our classroom door. </a:t>
            </a:r>
          </a:p>
          <a:p>
            <a:pPr algn="ctr"/>
            <a:endParaRPr lang="en-GB" sz="1600" dirty="0">
              <a:solidFill>
                <a:schemeClr val="tx1"/>
              </a:solidFill>
            </a:endParaRPr>
          </a:p>
          <a:p>
            <a:pPr algn="ctr"/>
            <a:r>
              <a:rPr lang="en-GB" sz="1600" dirty="0" smtClean="0">
                <a:solidFill>
                  <a:schemeClr val="tx1"/>
                </a:solidFill>
              </a:rPr>
              <a:t>Mrs Delves will be </a:t>
            </a:r>
            <a:r>
              <a:rPr lang="en-GB" sz="1600" dirty="0">
                <a:solidFill>
                  <a:schemeClr val="tx1"/>
                </a:solidFill>
              </a:rPr>
              <a:t>there to see </a:t>
            </a:r>
            <a:r>
              <a:rPr lang="en-GB" sz="1600" dirty="0" smtClean="0">
                <a:solidFill>
                  <a:schemeClr val="tx1"/>
                </a:solidFill>
              </a:rPr>
              <a:t>you. </a:t>
            </a:r>
            <a:r>
              <a:rPr lang="en-GB" sz="1600" dirty="0">
                <a:solidFill>
                  <a:schemeClr val="tx1"/>
                </a:solidFill>
              </a:rPr>
              <a:t>You </a:t>
            </a:r>
            <a:r>
              <a:rPr lang="en-GB" sz="1600" dirty="0" smtClean="0">
                <a:solidFill>
                  <a:schemeClr val="tx1"/>
                </a:solidFill>
              </a:rPr>
              <a:t>will </a:t>
            </a:r>
            <a:r>
              <a:rPr lang="en-GB" sz="1600" dirty="0">
                <a:solidFill>
                  <a:schemeClr val="tx1"/>
                </a:solidFill>
              </a:rPr>
              <a:t>see some adults who work in our class too, such as </a:t>
            </a:r>
            <a:r>
              <a:rPr lang="en-GB" sz="1600" dirty="0" smtClean="0">
                <a:solidFill>
                  <a:schemeClr val="tx1"/>
                </a:solidFill>
              </a:rPr>
              <a:t>Mrs Boden.  </a:t>
            </a:r>
          </a:p>
          <a:p>
            <a:pPr algn="ctr"/>
            <a:endParaRPr lang="en-GB" sz="1600" dirty="0" smtClean="0">
              <a:solidFill>
                <a:schemeClr val="tx1"/>
              </a:solidFill>
            </a:endParaRPr>
          </a:p>
          <a:p>
            <a:pPr algn="ctr"/>
            <a:r>
              <a:rPr lang="en-GB" sz="1600" dirty="0" smtClean="0">
                <a:solidFill>
                  <a:schemeClr val="tx1"/>
                </a:solidFill>
              </a:rPr>
              <a:t>You will be in your school uniform. </a:t>
            </a:r>
            <a:endParaRPr lang="en-GB" sz="1600" dirty="0">
              <a:solidFill>
                <a:schemeClr val="tx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sp>
        <p:nvSpPr>
          <p:cNvPr id="7" name="TextBox 6">
            <a:extLst>
              <a:ext uri="{FF2B5EF4-FFF2-40B4-BE49-F238E27FC236}">
                <a16:creationId xmlns:a16="http://schemas.microsoft.com/office/drawing/2014/main" id="{61371750-D868-4708-867C-DB4EFAE30C3B}"/>
              </a:ext>
            </a:extLst>
          </p:cNvPr>
          <p:cNvSpPr txBox="1"/>
          <p:nvPr/>
        </p:nvSpPr>
        <p:spPr>
          <a:xfrm>
            <a:off x="877529" y="4322616"/>
            <a:ext cx="1438266" cy="1200329"/>
          </a:xfrm>
          <a:prstGeom prst="rect">
            <a:avLst/>
          </a:prstGeom>
          <a:noFill/>
          <a:ln>
            <a:noFill/>
          </a:ln>
        </p:spPr>
        <p:txBody>
          <a:bodyPr wrap="square" rtlCol="0">
            <a:spAutoFit/>
          </a:bodyPr>
          <a:lstStyle/>
          <a:p>
            <a:pPr algn="ctr"/>
            <a:r>
              <a:rPr lang="en-GB" dirty="0"/>
              <a:t>Insert a photo of yourself here.</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625" y="4388536"/>
            <a:ext cx="1382786" cy="1494392"/>
          </a:xfrm>
          <a:prstGeom prst="rect">
            <a:avLst/>
          </a:prstGeom>
        </p:spPr>
      </p:pic>
      <p:sp>
        <p:nvSpPr>
          <p:cNvPr id="11" name="TextBox 10"/>
          <p:cNvSpPr txBox="1"/>
          <p:nvPr/>
        </p:nvSpPr>
        <p:spPr>
          <a:xfrm>
            <a:off x="5795206" y="4737521"/>
            <a:ext cx="2553333" cy="338554"/>
          </a:xfrm>
          <a:prstGeom prst="rect">
            <a:avLst/>
          </a:prstGeom>
          <a:noFill/>
        </p:spPr>
        <p:txBody>
          <a:bodyPr wrap="square" rtlCol="0">
            <a:spAutoFit/>
          </a:bodyPr>
          <a:lstStyle/>
          <a:p>
            <a:r>
              <a:rPr lang="en-GB" sz="1600" dirty="0" smtClean="0"/>
              <a:t>Find uniform details</a:t>
            </a:r>
            <a:r>
              <a:rPr lang="en-GB" sz="1600" dirty="0" smtClean="0">
                <a:hlinkClick r:id="rId5"/>
              </a:rPr>
              <a:t> here </a:t>
            </a:r>
            <a:endParaRPr lang="en-GB" sz="1600" dirty="0"/>
          </a:p>
        </p:txBody>
      </p:sp>
      <p:sp>
        <p:nvSpPr>
          <p:cNvPr id="12" name="TextBox 11"/>
          <p:cNvSpPr txBox="1"/>
          <p:nvPr/>
        </p:nvSpPr>
        <p:spPr>
          <a:xfrm>
            <a:off x="2560321" y="5917474"/>
            <a:ext cx="5702340" cy="369332"/>
          </a:xfrm>
          <a:prstGeom prst="rect">
            <a:avLst/>
          </a:prstGeom>
          <a:noFill/>
        </p:spPr>
        <p:txBody>
          <a:bodyPr wrap="square" rtlCol="0">
            <a:spAutoFit/>
          </a:bodyPr>
          <a:lstStyle/>
          <a:p>
            <a:r>
              <a:rPr lang="en-GB" dirty="0" smtClean="0"/>
              <a:t>Buy uniform from </a:t>
            </a:r>
            <a:r>
              <a:rPr lang="en-GB" dirty="0" smtClean="0">
                <a:hlinkClick r:id="rId6"/>
              </a:rPr>
              <a:t>here</a:t>
            </a:r>
            <a:r>
              <a:rPr lang="en-GB" dirty="0" smtClean="0"/>
              <a:t> or </a:t>
            </a:r>
            <a:r>
              <a:rPr lang="en-GB" dirty="0" smtClean="0">
                <a:hlinkClick r:id="rId7"/>
              </a:rPr>
              <a:t>here</a:t>
            </a:r>
            <a:r>
              <a:rPr lang="en-GB" dirty="0" smtClean="0"/>
              <a:t> or any supermarket.  </a:t>
            </a:r>
            <a:endParaRPr lang="en-GB" dirty="0"/>
          </a:p>
        </p:txBody>
      </p:sp>
      <p:sp>
        <p:nvSpPr>
          <p:cNvPr id="13" name="Oval Callout 12"/>
          <p:cNvSpPr/>
          <p:nvPr/>
        </p:nvSpPr>
        <p:spPr>
          <a:xfrm>
            <a:off x="2536784" y="3745438"/>
            <a:ext cx="2076993" cy="1024084"/>
          </a:xfrm>
          <a:prstGeom prst="wedgeEllipseCallou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smtClean="0"/>
              <a:t>I’m Harold, the </a:t>
            </a:r>
            <a:r>
              <a:rPr lang="en-GB" dirty="0" err="1" smtClean="0"/>
              <a:t>Hassell</a:t>
            </a:r>
            <a:r>
              <a:rPr lang="en-GB" dirty="0" smtClean="0"/>
              <a:t> bear</a:t>
            </a:r>
            <a:endParaRPr lang="en-GB" dirty="0"/>
          </a:p>
        </p:txBody>
      </p:sp>
      <p:pic>
        <p:nvPicPr>
          <p:cNvPr id="10" name="Picture 9"/>
          <p:cNvPicPr>
            <a:picLocks noChangeAspect="1"/>
          </p:cNvPicPr>
          <p:nvPr/>
        </p:nvPicPr>
        <p:blipFill rotWithShape="1">
          <a:blip r:embed="rId8"/>
          <a:srcRect l="29756" t="35771" r="39134" b="8715"/>
          <a:stretch/>
        </p:blipFill>
        <p:spPr>
          <a:xfrm>
            <a:off x="5497903" y="1856464"/>
            <a:ext cx="2729398" cy="273846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rot="20313797">
            <a:off x="7332941" y="1377608"/>
            <a:ext cx="1361000" cy="957709"/>
          </a:xfrm>
          <a:prstGeom prst="rect">
            <a:avLst/>
          </a:prstGeom>
        </p:spPr>
      </p:pic>
    </p:spTree>
    <p:extLst>
      <p:ext uri="{BB962C8B-B14F-4D97-AF65-F5344CB8AC3E}">
        <p14:creationId xmlns:p14="http://schemas.microsoft.com/office/powerpoint/2010/main" val="19643008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457" y="2865954"/>
            <a:ext cx="1700410" cy="2002892"/>
          </a:xfrm>
          <a:prstGeom prst="rect">
            <a:avLst/>
          </a:prstGeom>
        </p:spPr>
      </p:pic>
      <p:sp>
        <p:nvSpPr>
          <p:cNvPr id="4" name="Rounded Rectangular Callout 3"/>
          <p:cNvSpPr/>
          <p:nvPr/>
        </p:nvSpPr>
        <p:spPr>
          <a:xfrm>
            <a:off x="746710" y="702732"/>
            <a:ext cx="7099068" cy="1986324"/>
          </a:xfrm>
          <a:prstGeom prst="wedgeRoundRectCallout">
            <a:avLst>
              <a:gd name="adj1" fmla="val -22499"/>
              <a:gd name="adj2" fmla="val 61825"/>
              <a:gd name="adj3" fmla="val 16667"/>
            </a:avLst>
          </a:prstGeom>
          <a:solidFill>
            <a:schemeClr val="bg1"/>
          </a:solidFill>
          <a:ln w="28575">
            <a:solidFill>
              <a:srgbClr val="85B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tx1"/>
                </a:solidFill>
              </a:rPr>
              <a:t>Coming into class</a:t>
            </a:r>
          </a:p>
          <a:p>
            <a:pPr algn="ctr"/>
            <a:r>
              <a:rPr lang="en-GB" sz="1200" dirty="0" smtClean="0">
                <a:solidFill>
                  <a:schemeClr val="tx1"/>
                </a:solidFill>
              </a:rPr>
              <a:t>When you come to school in September you will come into the school, over the ‘big yard’ and into the infant yard pictured below.  Parents are kindly asked to stop at the classroom door.  (due to social distancing) </a:t>
            </a:r>
          </a:p>
          <a:p>
            <a:pPr algn="ctr"/>
            <a:r>
              <a:rPr lang="en-GB" sz="1200" dirty="0" smtClean="0">
                <a:solidFill>
                  <a:schemeClr val="tx1"/>
                </a:solidFill>
              </a:rPr>
              <a:t>Parents, children usually settle in really well, please don’t worry.  We will contact you with any concerns.  We find the best thing is to have a big smile and hug and say </a:t>
            </a:r>
            <a:r>
              <a:rPr lang="en-GB" sz="1200" dirty="0" err="1" smtClean="0">
                <a:solidFill>
                  <a:schemeClr val="tx1"/>
                </a:solidFill>
              </a:rPr>
              <a:t>bye,bye</a:t>
            </a:r>
            <a:r>
              <a:rPr lang="en-GB" sz="1200" dirty="0" smtClean="0">
                <a:solidFill>
                  <a:schemeClr val="tx1"/>
                </a:solidFill>
              </a:rPr>
              <a:t>. </a:t>
            </a:r>
          </a:p>
          <a:p>
            <a:pPr algn="ctr"/>
            <a:r>
              <a:rPr lang="en-GB" sz="1000" dirty="0" smtClean="0">
                <a:solidFill>
                  <a:schemeClr val="tx1"/>
                </a:solidFill>
              </a:rPr>
              <a:t> </a:t>
            </a:r>
            <a:endParaRPr lang="en-GB" sz="1000" dirty="0">
              <a:solidFill>
                <a:schemeClr val="tx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6194" y="2455716"/>
            <a:ext cx="4350422" cy="37338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55902" b="63648"/>
          <a:stretch/>
        </p:blipFill>
        <p:spPr>
          <a:xfrm>
            <a:off x="6899073" y="2049369"/>
            <a:ext cx="1361000" cy="95770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58449" r="57693"/>
          <a:stretch/>
        </p:blipFill>
        <p:spPr>
          <a:xfrm>
            <a:off x="2315795" y="5460151"/>
            <a:ext cx="1305708" cy="1094670"/>
          </a:xfrm>
          <a:prstGeom prst="rect">
            <a:avLst/>
          </a:prstGeom>
        </p:spPr>
      </p:pic>
      <p:sp>
        <p:nvSpPr>
          <p:cNvPr id="7" name="TextBox 6">
            <a:extLst>
              <a:ext uri="{FF2B5EF4-FFF2-40B4-BE49-F238E27FC236}">
                <a16:creationId xmlns:a16="http://schemas.microsoft.com/office/drawing/2014/main" id="{61371750-D868-4708-867C-DB4EFAE30C3B}"/>
              </a:ext>
            </a:extLst>
          </p:cNvPr>
          <p:cNvSpPr txBox="1"/>
          <p:nvPr/>
        </p:nvSpPr>
        <p:spPr>
          <a:xfrm>
            <a:off x="877529" y="4322616"/>
            <a:ext cx="1438266" cy="369332"/>
          </a:xfrm>
          <a:prstGeom prst="rect">
            <a:avLst/>
          </a:prstGeom>
          <a:noFill/>
          <a:ln>
            <a:noFill/>
          </a:ln>
        </p:spPr>
        <p:txBody>
          <a:bodyPr wrap="square" rtlCol="0">
            <a:spAutoFit/>
          </a:bodyPr>
          <a:lstStyle/>
          <a:p>
            <a:pPr algn="ctr"/>
            <a:r>
              <a:rPr lang="en-GB" dirty="0" smtClean="0"/>
              <a:t>.</a:t>
            </a:r>
            <a:endParaRPr lang="en-GB" dirty="0"/>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5269" y="3007078"/>
            <a:ext cx="1382786" cy="1495971"/>
          </a:xfrm>
          <a:prstGeom prst="rect">
            <a:avLst/>
          </a:prstGeom>
        </p:spPr>
      </p:pic>
      <p:sp>
        <p:nvSpPr>
          <p:cNvPr id="9" name="TextBox 8"/>
          <p:cNvSpPr txBox="1"/>
          <p:nvPr/>
        </p:nvSpPr>
        <p:spPr>
          <a:xfrm>
            <a:off x="498024" y="4947534"/>
            <a:ext cx="2557464" cy="646331"/>
          </a:xfrm>
          <a:prstGeom prst="rect">
            <a:avLst/>
          </a:prstGeom>
          <a:noFill/>
        </p:spPr>
        <p:txBody>
          <a:bodyPr wrap="square" rtlCol="0">
            <a:spAutoFit/>
          </a:bodyPr>
          <a:lstStyle/>
          <a:p>
            <a:pPr algn="ctr"/>
            <a:r>
              <a:rPr lang="en-GB" dirty="0" smtClean="0"/>
              <a:t>Mrs Delves will be waiting for you here.</a:t>
            </a:r>
          </a:p>
        </p:txBody>
      </p:sp>
      <p:sp>
        <p:nvSpPr>
          <p:cNvPr id="12" name="TextBox 11"/>
          <p:cNvSpPr txBox="1"/>
          <p:nvPr/>
        </p:nvSpPr>
        <p:spPr>
          <a:xfrm>
            <a:off x="3375378" y="5554787"/>
            <a:ext cx="3860800" cy="369332"/>
          </a:xfrm>
          <a:prstGeom prst="rect">
            <a:avLst/>
          </a:prstGeom>
          <a:noFill/>
        </p:spPr>
        <p:txBody>
          <a:bodyPr wrap="square" rtlCol="0">
            <a:spAutoFit/>
          </a:bodyPr>
          <a:lstStyle/>
          <a:p>
            <a:pPr algn="ctr"/>
            <a:r>
              <a:rPr lang="en-GB" dirty="0" smtClean="0"/>
              <a:t>The Nursery Entrance </a:t>
            </a:r>
          </a:p>
        </p:txBody>
      </p:sp>
      <p:pic>
        <p:nvPicPr>
          <p:cNvPr id="6" name="Picture 5"/>
          <p:cNvPicPr>
            <a:picLocks noChangeAspect="1"/>
          </p:cNvPicPr>
          <p:nvPr/>
        </p:nvPicPr>
        <p:blipFill rotWithShape="1">
          <a:blip r:embed="rId6"/>
          <a:srcRect l="9035" t="20448" r="39902" b="10655"/>
          <a:stretch/>
        </p:blipFill>
        <p:spPr>
          <a:xfrm>
            <a:off x="3400900" y="2697601"/>
            <a:ext cx="3835278" cy="2715232"/>
          </a:xfrm>
          <a:prstGeom prst="rect">
            <a:avLst/>
          </a:prstGeom>
        </p:spPr>
      </p:pic>
      <p:sp>
        <p:nvSpPr>
          <p:cNvPr id="14" name="Left-Up Arrow 13"/>
          <p:cNvSpPr/>
          <p:nvPr/>
        </p:nvSpPr>
        <p:spPr>
          <a:xfrm>
            <a:off x="2624999" y="4464206"/>
            <a:ext cx="1993008" cy="483328"/>
          </a:xfrm>
          <a:prstGeom prst="leftUpArrow">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588528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062" y="4594929"/>
            <a:ext cx="1700410" cy="2002892"/>
          </a:xfrm>
          <a:prstGeom prst="rect">
            <a:avLst/>
          </a:prstGeom>
        </p:spPr>
      </p:pic>
      <p:sp>
        <p:nvSpPr>
          <p:cNvPr id="4" name="Rounded Rectangular Callout 3"/>
          <p:cNvSpPr/>
          <p:nvPr/>
        </p:nvSpPr>
        <p:spPr>
          <a:xfrm>
            <a:off x="733062" y="702732"/>
            <a:ext cx="4313071" cy="2777068"/>
          </a:xfrm>
          <a:prstGeom prst="wedgeRoundRectCallout">
            <a:avLst>
              <a:gd name="adj1" fmla="val -22499"/>
              <a:gd name="adj2" fmla="val 61825"/>
              <a:gd name="adj3" fmla="val 16667"/>
            </a:avLst>
          </a:prstGeom>
          <a:solidFill>
            <a:schemeClr val="bg1"/>
          </a:solidFill>
          <a:ln w="28575">
            <a:solidFill>
              <a:srgbClr val="85B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When you come into the classroom, you will need to take off your coat and hang it on your peg. Each child in our class has their own peg. </a:t>
            </a:r>
            <a:r>
              <a:rPr lang="en-GB" sz="1600" dirty="0" smtClean="0">
                <a:solidFill>
                  <a:schemeClr val="tx1"/>
                </a:solidFill>
              </a:rPr>
              <a:t>You will put your lunch bag (if you have one) and water bottle on the trolley and your school book bag in the box. The adults will make sure everyone knows what to do.  </a:t>
            </a:r>
            <a:r>
              <a:rPr lang="en-GB" sz="1600" i="1" dirty="0" smtClean="0">
                <a:solidFill>
                  <a:schemeClr val="tx1"/>
                </a:solidFill>
              </a:rPr>
              <a:t>(Theses things are needed everyday, please label all items) </a:t>
            </a:r>
            <a:endParaRPr lang="en-GB" sz="1600" i="1" dirty="0">
              <a:solidFill>
                <a:schemeClr val="tx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582160" y="1227285"/>
            <a:ext cx="1361000" cy="957709"/>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455" y="4644537"/>
            <a:ext cx="1382786" cy="1494392"/>
          </a:xfrm>
          <a:prstGeom prst="rect">
            <a:avLst/>
          </a:prstGeom>
        </p:spPr>
      </p:pic>
      <p:sp>
        <p:nvSpPr>
          <p:cNvPr id="6" name="AutoShape 2" descr="https://encrypted-tbn0.gstatic.com/images?q=tbn%3AANd9GcSq7lYlRzZ4dMYDBUfWbp__h7sJ-MC2sFVyzm_Yfz2GwlFoJgfjV6kghZegdPhYgI0b4-FIklg&amp;usqp=CA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AutoShape 4" descr="https://encrypted-tbn0.gstatic.com/images?q=tbn%3AANd9GcSq7lYlRzZ4dMYDBUfWbp__h7sJ-MC2sFVyzm_Yfz2GwlFoJgfjV6kghZegdPhYgI0b4-FIklg&amp;usqp=CA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2" name="Picture 11"/>
          <p:cNvPicPr>
            <a:picLocks noChangeAspect="1"/>
          </p:cNvPicPr>
          <p:nvPr/>
        </p:nvPicPr>
        <p:blipFill rotWithShape="1">
          <a:blip r:embed="rId5"/>
          <a:srcRect l="7733" t="27054" r="54417" b="11518"/>
          <a:stretch/>
        </p:blipFill>
        <p:spPr>
          <a:xfrm>
            <a:off x="5560333" y="1971583"/>
            <a:ext cx="2591193" cy="2364378"/>
          </a:xfrm>
          <a:prstGeom prst="rect">
            <a:avLst/>
          </a:prstGeom>
        </p:spPr>
      </p:pic>
      <p:sp>
        <p:nvSpPr>
          <p:cNvPr id="13" name="Oval Callout 12"/>
          <p:cNvSpPr/>
          <p:nvPr/>
        </p:nvSpPr>
        <p:spPr>
          <a:xfrm>
            <a:off x="2398634" y="3760214"/>
            <a:ext cx="2011680" cy="1151493"/>
          </a:xfrm>
          <a:prstGeom prst="wedgeEllipseCallou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400" dirty="0" smtClean="0"/>
              <a:t>The school book bags are the perfect size to fit in your reading folder</a:t>
            </a:r>
            <a:endParaRPr lang="en-GB" sz="1400" dirty="0"/>
          </a:p>
        </p:txBody>
      </p:sp>
      <p:sp>
        <p:nvSpPr>
          <p:cNvPr id="14" name="TextBox 13"/>
          <p:cNvSpPr txBox="1"/>
          <p:nvPr/>
        </p:nvSpPr>
        <p:spPr>
          <a:xfrm>
            <a:off x="6075886" y="4772932"/>
            <a:ext cx="1845377" cy="369332"/>
          </a:xfrm>
          <a:prstGeom prst="rect">
            <a:avLst/>
          </a:prstGeom>
          <a:noFill/>
        </p:spPr>
        <p:txBody>
          <a:bodyPr wrap="none" rtlCol="0">
            <a:spAutoFit/>
          </a:bodyPr>
          <a:lstStyle/>
          <a:p>
            <a:r>
              <a:rPr lang="en-GB" dirty="0" smtClean="0"/>
              <a:t>School book bag</a:t>
            </a:r>
            <a:endParaRPr lang="en-GB" dirty="0"/>
          </a:p>
        </p:txBody>
      </p:sp>
    </p:spTree>
    <p:extLst>
      <p:ext uri="{BB962C8B-B14F-4D97-AF65-F5344CB8AC3E}">
        <p14:creationId xmlns:p14="http://schemas.microsoft.com/office/powerpoint/2010/main" val="22546269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196" y="609598"/>
            <a:ext cx="1700410" cy="2002892"/>
          </a:xfrm>
          <a:prstGeom prst="rect">
            <a:avLst/>
          </a:prstGeom>
        </p:spPr>
      </p:pic>
      <p:sp>
        <p:nvSpPr>
          <p:cNvPr id="4" name="Rounded Rectangular Callout 3"/>
          <p:cNvSpPr/>
          <p:nvPr/>
        </p:nvSpPr>
        <p:spPr>
          <a:xfrm>
            <a:off x="2529479" y="657660"/>
            <a:ext cx="5920925" cy="1906768"/>
          </a:xfrm>
          <a:prstGeom prst="wedgeRoundRectCallout">
            <a:avLst>
              <a:gd name="adj1" fmla="val -55674"/>
              <a:gd name="adj2" fmla="val -21209"/>
              <a:gd name="adj3" fmla="val 16667"/>
            </a:avLst>
          </a:prstGeom>
          <a:solidFill>
            <a:schemeClr val="bg1"/>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Our next job is to do the register. We </a:t>
            </a:r>
            <a:r>
              <a:rPr lang="en-GB" sz="1600" dirty="0" smtClean="0">
                <a:solidFill>
                  <a:schemeClr val="tx1"/>
                </a:solidFill>
              </a:rPr>
              <a:t>sit on the carpet and say good morning to each other.  Your teacher will tell you what we will be learning for that day and all of the fun activities that will be available.  Your teachers will give you lots of help throughout the day. Our learning takes place inside and out.  You’ll have so much fun! </a:t>
            </a:r>
            <a:endParaRPr lang="en-GB" sz="1600" dirty="0">
              <a:solidFill>
                <a:schemeClr val="tx1"/>
              </a:solidFill>
            </a:endParaRPr>
          </a:p>
        </p:txBody>
      </p:sp>
      <p:grpSp>
        <p:nvGrpSpPr>
          <p:cNvPr id="6" name="Group 5"/>
          <p:cNvGrpSpPr/>
          <p:nvPr/>
        </p:nvGrpSpPr>
        <p:grpSpPr>
          <a:xfrm>
            <a:off x="4685605" y="2595825"/>
            <a:ext cx="3688309" cy="3760958"/>
            <a:chOff x="4744849" y="1177004"/>
            <a:chExt cx="4425427" cy="4512595"/>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809276" y="1177004"/>
              <a:ext cx="1361000" cy="957709"/>
            </a:xfrm>
            <a:prstGeom prst="rect">
              <a:avLst/>
            </a:prstGeom>
          </p:spPr>
        </p:pic>
      </p:grpSp>
      <p:grpSp>
        <p:nvGrpSpPr>
          <p:cNvPr id="9" name="Group 8"/>
          <p:cNvGrpSpPr/>
          <p:nvPr/>
        </p:nvGrpSpPr>
        <p:grpSpPr>
          <a:xfrm>
            <a:off x="972307" y="2583512"/>
            <a:ext cx="3558986" cy="3789552"/>
            <a:chOff x="4744849" y="1142695"/>
            <a:chExt cx="4270259" cy="4546904"/>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049" y="1612900"/>
              <a:ext cx="3169911" cy="3733800"/>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58449" r="57693"/>
            <a:stretch/>
          </p:blipFill>
          <p:spPr>
            <a:xfrm>
              <a:off x="4744849" y="4594929"/>
              <a:ext cx="1305708" cy="1094670"/>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55902" b="63648"/>
            <a:stretch/>
          </p:blipFill>
          <p:spPr>
            <a:xfrm>
              <a:off x="7654108" y="1142695"/>
              <a:ext cx="1361000" cy="957709"/>
            </a:xfrm>
            <a:prstGeom prst="rect">
              <a:avLst/>
            </a:prstGeom>
          </p:spPr>
        </p:pic>
      </p:grpSp>
      <p:sp>
        <p:nvSpPr>
          <p:cNvPr id="13" name="TextBox 12">
            <a:extLst>
              <a:ext uri="{FF2B5EF4-FFF2-40B4-BE49-F238E27FC236}">
                <a16:creationId xmlns:a16="http://schemas.microsoft.com/office/drawing/2014/main" id="{61371750-D868-4708-867C-DB4EFAE30C3B}"/>
              </a:ext>
            </a:extLst>
          </p:cNvPr>
          <p:cNvSpPr txBox="1"/>
          <p:nvPr/>
        </p:nvSpPr>
        <p:spPr>
          <a:xfrm>
            <a:off x="756268" y="862239"/>
            <a:ext cx="1438266" cy="1200329"/>
          </a:xfrm>
          <a:prstGeom prst="rect">
            <a:avLst/>
          </a:prstGeom>
          <a:noFill/>
          <a:ln>
            <a:noFill/>
          </a:ln>
        </p:spPr>
        <p:txBody>
          <a:bodyPr wrap="square" rtlCol="0">
            <a:spAutoFit/>
          </a:bodyPr>
          <a:lstStyle/>
          <a:p>
            <a:pPr algn="ctr"/>
            <a:r>
              <a:rPr lang="en-GB" dirty="0"/>
              <a:t>Insert a photo of yourself here.</a:t>
            </a:r>
          </a:p>
        </p:txBody>
      </p:sp>
      <p:sp>
        <p:nvSpPr>
          <p:cNvPr id="14" name="TextBox 13">
            <a:extLst>
              <a:ext uri="{FF2B5EF4-FFF2-40B4-BE49-F238E27FC236}">
                <a16:creationId xmlns:a16="http://schemas.microsoft.com/office/drawing/2014/main" id="{E345F731-E76A-4378-81F8-F783E636FA44}"/>
              </a:ext>
            </a:extLst>
          </p:cNvPr>
          <p:cNvSpPr txBox="1"/>
          <p:nvPr/>
        </p:nvSpPr>
        <p:spPr>
          <a:xfrm>
            <a:off x="1973070" y="3736815"/>
            <a:ext cx="1497496" cy="1200329"/>
          </a:xfrm>
          <a:prstGeom prst="rect">
            <a:avLst/>
          </a:prstGeom>
          <a:noFill/>
          <a:ln>
            <a:noFill/>
          </a:ln>
        </p:spPr>
        <p:txBody>
          <a:bodyPr wrap="square" rtlCol="0">
            <a:spAutoFit/>
          </a:bodyPr>
          <a:lstStyle/>
          <a:p>
            <a:pPr algn="ctr"/>
            <a:r>
              <a:rPr lang="en-GB" dirty="0"/>
              <a:t>Insert a photo of register time. </a:t>
            </a:r>
          </a:p>
        </p:txBody>
      </p:sp>
      <p:sp>
        <p:nvSpPr>
          <p:cNvPr id="15" name="TextBox 14">
            <a:extLst>
              <a:ext uri="{FF2B5EF4-FFF2-40B4-BE49-F238E27FC236}">
                <a16:creationId xmlns:a16="http://schemas.microsoft.com/office/drawing/2014/main" id="{844D531E-DBC4-459E-A4E5-4D58DF74B81F}"/>
              </a:ext>
            </a:extLst>
          </p:cNvPr>
          <p:cNvSpPr txBox="1"/>
          <p:nvPr/>
        </p:nvSpPr>
        <p:spPr>
          <a:xfrm>
            <a:off x="5400262" y="3931898"/>
            <a:ext cx="2069707" cy="923330"/>
          </a:xfrm>
          <a:prstGeom prst="rect">
            <a:avLst/>
          </a:prstGeom>
          <a:noFill/>
          <a:ln>
            <a:noFill/>
          </a:ln>
        </p:spPr>
        <p:txBody>
          <a:bodyPr wrap="square" rtlCol="0">
            <a:spAutoFit/>
          </a:bodyPr>
          <a:lstStyle/>
          <a:p>
            <a:pPr algn="ctr"/>
            <a:r>
              <a:rPr lang="en-GB" dirty="0"/>
              <a:t>Insert a photo of school office/office staff.</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268" y="804083"/>
            <a:ext cx="1382786" cy="1403540"/>
          </a:xfrm>
          <a:prstGeom prst="rect">
            <a:avLst/>
          </a:prstGeom>
        </p:spPr>
      </p:pic>
      <p:pic>
        <p:nvPicPr>
          <p:cNvPr id="19" name="Picture 18"/>
          <p:cNvPicPr>
            <a:picLocks noChangeAspect="1"/>
          </p:cNvPicPr>
          <p:nvPr/>
        </p:nvPicPr>
        <p:blipFill rotWithShape="1">
          <a:blip r:embed="rId5"/>
          <a:srcRect l="30724" t="17054" r="31628" b="15267"/>
          <a:stretch/>
        </p:blipFill>
        <p:spPr>
          <a:xfrm>
            <a:off x="5300009" y="3153646"/>
            <a:ext cx="2343725" cy="2334367"/>
          </a:xfrm>
          <a:prstGeom prst="rect">
            <a:avLst/>
          </a:prstGeom>
        </p:spPr>
      </p:pic>
      <p:pic>
        <p:nvPicPr>
          <p:cNvPr id="20" name="Picture 19"/>
          <p:cNvPicPr>
            <a:picLocks noChangeAspect="1"/>
          </p:cNvPicPr>
          <p:nvPr/>
        </p:nvPicPr>
        <p:blipFill rotWithShape="1">
          <a:blip r:embed="rId6"/>
          <a:srcRect l="35242" t="17053" r="36044" b="13125"/>
          <a:stretch/>
        </p:blipFill>
        <p:spPr>
          <a:xfrm>
            <a:off x="1567544" y="3153847"/>
            <a:ext cx="2259873" cy="2334166"/>
          </a:xfrm>
          <a:prstGeom prst="rect">
            <a:avLst/>
          </a:prstGeom>
        </p:spPr>
      </p:pic>
    </p:spTree>
    <p:extLst>
      <p:ext uri="{BB962C8B-B14F-4D97-AF65-F5344CB8AC3E}">
        <p14:creationId xmlns:p14="http://schemas.microsoft.com/office/powerpoint/2010/main" val="37304647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1669</TotalTime>
  <Words>1586</Words>
  <Application>Microsoft Office PowerPoint</Application>
  <PresentationFormat>On-screen Show (4:3)</PresentationFormat>
  <Paragraphs>175</Paragraphs>
  <Slides>22</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Twinkl</vt:lpstr>
      <vt:lpstr>Calibri</vt:lpstr>
      <vt:lpstr>Comic Sans MS</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Nicky Ryan</dc:creator>
  <cp:lastModifiedBy>Nicky Ryan</cp:lastModifiedBy>
  <cp:revision>52</cp:revision>
  <dcterms:created xsi:type="dcterms:W3CDTF">2020-06-04T15:43:43Z</dcterms:created>
  <dcterms:modified xsi:type="dcterms:W3CDTF">2020-12-01T21:28:23Z</dcterms:modified>
</cp:coreProperties>
</file>